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63" r:id="rId2"/>
    <p:sldId id="264" r:id="rId3"/>
    <p:sldId id="309" r:id="rId4"/>
    <p:sldId id="287" r:id="rId5"/>
    <p:sldId id="325" r:id="rId6"/>
    <p:sldId id="259" r:id="rId7"/>
    <p:sldId id="362" r:id="rId8"/>
    <p:sldId id="363" r:id="rId9"/>
    <p:sldId id="342" r:id="rId10"/>
    <p:sldId id="364" r:id="rId11"/>
    <p:sldId id="367" r:id="rId12"/>
    <p:sldId id="368" r:id="rId13"/>
    <p:sldId id="328" r:id="rId14"/>
    <p:sldId id="314" r:id="rId15"/>
    <p:sldId id="369" r:id="rId16"/>
    <p:sldId id="344" r:id="rId17"/>
    <p:sldId id="356" r:id="rId18"/>
    <p:sldId id="370" r:id="rId19"/>
    <p:sldId id="372" r:id="rId20"/>
    <p:sldId id="373" r:id="rId21"/>
    <p:sldId id="343" r:id="rId22"/>
    <p:sldId id="329" r:id="rId23"/>
    <p:sldId id="371" r:id="rId24"/>
    <p:sldId id="358" r:id="rId25"/>
    <p:sldId id="283" r:id="rId26"/>
    <p:sldId id="353" r:id="rId27"/>
    <p:sldId id="265" r:id="rId28"/>
  </p:sldIdLst>
  <p:sldSz cx="12192000" cy="6858000"/>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68273" autoAdjust="0"/>
  </p:normalViewPr>
  <p:slideViewPr>
    <p:cSldViewPr snapToGrid="0">
      <p:cViewPr varScale="1">
        <p:scale>
          <a:sx n="77" d="100"/>
          <a:sy n="77" d="100"/>
        </p:scale>
        <p:origin x="185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236BBE-0650-4D85-80E6-3E1AFEDE7020}" type="datetimeFigureOut">
              <a:rPr lang="en-US" smtClean="0"/>
              <a:t>3/17/2022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AF3857-D1CB-4282-A0E3-037CCE3CC0FD}" type="slidenum">
              <a:rPr lang="en-US" smtClean="0"/>
              <a:t>‹#›</a:t>
            </a:fld>
            <a:endParaRPr lang="en-US"/>
          </a:p>
        </p:txBody>
      </p:sp>
    </p:spTree>
    <p:extLst>
      <p:ext uri="{BB962C8B-B14F-4D97-AF65-F5344CB8AC3E}">
        <p14:creationId xmlns:p14="http://schemas.microsoft.com/office/powerpoint/2010/main" val="146661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Not so much in my current role, but in a few prior roles I did SQL Server support for a large number of customers.  These customers were all kinds of sizes.  Some had 2 servers in the whole company with no one on staff who knew anything about computers whiles others had a team of DBAs managing many TBs of data.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From that time I have a few horror stories.  We’re going to talk through a few of them today in this presentation I’m calling “how to…..”</a:t>
            </a:r>
          </a:p>
        </p:txBody>
      </p:sp>
      <p:sp>
        <p:nvSpPr>
          <p:cNvPr id="4" name="Slide Number Placeholder 3"/>
          <p:cNvSpPr>
            <a:spLocks noGrp="1"/>
          </p:cNvSpPr>
          <p:nvPr>
            <p:ph type="sldNum" sz="quarter" idx="5"/>
          </p:nvPr>
        </p:nvSpPr>
        <p:spPr/>
        <p:txBody>
          <a:bodyPr/>
          <a:lstStyle/>
          <a:p>
            <a:fld id="{D7AF3857-D1CB-4282-A0E3-037CCE3CC0FD}" type="slidenum">
              <a:rPr lang="en-US" smtClean="0"/>
              <a:t>1</a:t>
            </a:fld>
            <a:endParaRPr lang="en-US"/>
          </a:p>
        </p:txBody>
      </p:sp>
    </p:spTree>
    <p:extLst>
      <p:ext uri="{BB962C8B-B14F-4D97-AF65-F5344CB8AC3E}">
        <p14:creationId xmlns:p14="http://schemas.microsoft.com/office/powerpoint/2010/main" val="3594892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Let’s audit that list of sysadmins.  They can do anything.  Do they really need to be able to drop a database?  They aren’t going to!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OK.  Agree.  If they click a nefarious link, would you be happy if the hackers could drop a database?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err="1">
                <a:solidFill>
                  <a:srgbClr val="222222"/>
                </a:solidFill>
                <a:effectLst/>
                <a:latin typeface="Calibri" panose="020F0502020204030204" pitchFamily="34" charset="0"/>
              </a:rPr>
              <a:t>Builtin</a:t>
            </a:r>
            <a:r>
              <a:rPr lang="en-US" sz="1200" b="0" i="0" u="none" strike="noStrike" dirty="0">
                <a:solidFill>
                  <a:srgbClr val="222222"/>
                </a:solidFill>
                <a:effectLst/>
                <a:latin typeface="Calibri" panose="020F0502020204030204" pitchFamily="34" charset="0"/>
              </a:rPr>
              <a:t>\Administrators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Let’s think long and hard about having 100 people logged in as </a:t>
            </a:r>
            <a:r>
              <a:rPr lang="en-US" sz="1200" b="0" i="0" u="none" strike="noStrike" dirty="0" err="1">
                <a:solidFill>
                  <a:srgbClr val="222222"/>
                </a:solidFill>
                <a:effectLst/>
                <a:latin typeface="Calibri" panose="020F0502020204030204" pitchFamily="34" charset="0"/>
              </a:rPr>
              <a:t>sa</a:t>
            </a:r>
            <a:r>
              <a:rPr lang="en-US" sz="1200" b="0" i="0" u="none" strike="noStrike" dirty="0">
                <a:solidFill>
                  <a:srgbClr val="222222"/>
                </a:solidFill>
                <a:effectLst/>
                <a:latin typeface="Calibri" panose="020F0502020204030204" pitchFamily="34" charset="0"/>
              </a:rPr>
              <a:t>.  </a:t>
            </a:r>
            <a:r>
              <a:rPr lang="en-US" sz="1200" b="0" i="0" u="none" strike="noStrike" dirty="0" err="1">
                <a:solidFill>
                  <a:srgbClr val="222222"/>
                </a:solidFill>
                <a:effectLst/>
                <a:latin typeface="Calibri" panose="020F0502020204030204" pitchFamily="34" charset="0"/>
              </a:rPr>
              <a:t>Sysprocesses</a:t>
            </a:r>
            <a:r>
              <a:rPr lang="en-US" sz="1200" b="0" i="0" u="none" strike="noStrike" dirty="0">
                <a:solidFill>
                  <a:srgbClr val="222222"/>
                </a:solidFill>
                <a:effectLst/>
                <a:latin typeface="Calibri" panose="020F0502020204030204" pitchFamily="34" charset="0"/>
              </a:rPr>
              <a:t> or activity monitor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Why is SA even enabled?  You’re giving the hackers half the battle right off the top by offering a valid username.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Did you know sysadmins can make Agent jobs?  Did you know that agent jobs can call operating system commands.  Did you know those operating system commands run as the service account?  Which brings us to…</a:t>
            </a:r>
          </a:p>
        </p:txBody>
      </p:sp>
      <p:sp>
        <p:nvSpPr>
          <p:cNvPr id="4" name="Slide Number Placeholder 3"/>
          <p:cNvSpPr>
            <a:spLocks noGrp="1"/>
          </p:cNvSpPr>
          <p:nvPr>
            <p:ph type="sldNum" sz="quarter" idx="10"/>
          </p:nvPr>
        </p:nvSpPr>
        <p:spPr/>
        <p:txBody>
          <a:bodyPr/>
          <a:lstStyle/>
          <a:p>
            <a:fld id="{DA99FE1F-2B0E-4A4A-8476-FA234E358C16}" type="slidenum">
              <a:rPr lang="en-US" smtClean="0"/>
              <a:t>10</a:t>
            </a:fld>
            <a:endParaRPr lang="en-US"/>
          </a:p>
        </p:txBody>
      </p:sp>
    </p:spTree>
    <p:extLst>
      <p:ext uri="{BB962C8B-B14F-4D97-AF65-F5344CB8AC3E}">
        <p14:creationId xmlns:p14="http://schemas.microsoft.com/office/powerpoint/2010/main" val="1794929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Way too often.  I mean WAY too often I see domain\administrator as the service account.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Turn on </a:t>
            </a:r>
            <a:r>
              <a:rPr lang="en-US" sz="1200" b="0" i="0" u="none" strike="noStrike" dirty="0" err="1">
                <a:solidFill>
                  <a:srgbClr val="222222"/>
                </a:solidFill>
                <a:effectLst/>
                <a:latin typeface="Calibri" panose="020F0502020204030204" pitchFamily="34" charset="0"/>
              </a:rPr>
              <a:t>xp_cmdshell</a:t>
            </a:r>
            <a:r>
              <a:rPr lang="en-US" sz="1200" b="0" i="0" u="none" strike="noStrike" dirty="0">
                <a:solidFill>
                  <a:srgbClr val="222222"/>
                </a:solidFill>
                <a:effectLst/>
                <a:latin typeface="Calibri" panose="020F0502020204030204" pitchFamily="34" charset="0"/>
              </a:rPr>
              <a:t> or create and agent job and they an do ANYTHING.  All </a:t>
            </a:r>
            <a:r>
              <a:rPr lang="en-US" sz="1200" b="0" i="0" u="none" strike="noStrike">
                <a:solidFill>
                  <a:srgbClr val="222222"/>
                </a:solidFill>
                <a:effectLst/>
                <a:latin typeface="Calibri" panose="020F0502020204030204" pitchFamily="34" charset="0"/>
              </a:rPr>
              <a:t>without ever </a:t>
            </a:r>
            <a:r>
              <a:rPr lang="en-US" sz="1200" b="0" i="0" u="none" strike="noStrike" dirty="0">
                <a:solidFill>
                  <a:srgbClr val="222222"/>
                </a:solidFill>
                <a:effectLst/>
                <a:latin typeface="Calibri" panose="020F0502020204030204" pitchFamily="34" charset="0"/>
              </a:rPr>
              <a:t>guessing that password.  They just get to impersonate it. YUK!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If they get one, don’t let them hop to another by sharing accounts.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Managed Service accounts are a great way to protect the service.  If you have HA then </a:t>
            </a:r>
            <a:r>
              <a:rPr lang="en-US" sz="1200" b="0" i="0" u="none" strike="noStrike" dirty="0" err="1">
                <a:solidFill>
                  <a:srgbClr val="222222"/>
                </a:solidFill>
                <a:effectLst/>
                <a:latin typeface="Calibri" panose="020F0502020204030204" pitchFamily="34" charset="0"/>
              </a:rPr>
              <a:t>gmsas</a:t>
            </a:r>
            <a:r>
              <a:rPr lang="en-US" sz="1200" b="0" i="0" u="none" strike="noStrike" dirty="0">
                <a:solidFill>
                  <a:srgbClr val="222222"/>
                </a:solidFill>
                <a:effectLst/>
                <a:latin typeface="Calibri" panose="020F0502020204030204" pitchFamily="34" charset="0"/>
              </a:rPr>
              <a:t> are great too.</a:t>
            </a:r>
          </a:p>
        </p:txBody>
      </p:sp>
      <p:sp>
        <p:nvSpPr>
          <p:cNvPr id="4" name="Slide Number Placeholder 3"/>
          <p:cNvSpPr>
            <a:spLocks noGrp="1"/>
          </p:cNvSpPr>
          <p:nvPr>
            <p:ph type="sldNum" sz="quarter" idx="10"/>
          </p:nvPr>
        </p:nvSpPr>
        <p:spPr/>
        <p:txBody>
          <a:bodyPr/>
          <a:lstStyle/>
          <a:p>
            <a:fld id="{DA99FE1F-2B0E-4A4A-8476-FA234E358C16}" type="slidenum">
              <a:rPr lang="en-US" smtClean="0"/>
              <a:t>11</a:t>
            </a:fld>
            <a:endParaRPr lang="en-US"/>
          </a:p>
        </p:txBody>
      </p:sp>
    </p:spTree>
    <p:extLst>
      <p:ext uri="{BB962C8B-B14F-4D97-AF65-F5344CB8AC3E}">
        <p14:creationId xmlns:p14="http://schemas.microsoft.com/office/powerpoint/2010/main" val="4207430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Do you use linked servers?  Can you use Kerberos?  If not, can you at least limit the account used there?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Change management.  Company DEVs had a linked server to PROD.</a:t>
            </a:r>
            <a:endParaRPr lang="en-US" dirty="0"/>
          </a:p>
        </p:txBody>
      </p:sp>
      <p:sp>
        <p:nvSpPr>
          <p:cNvPr id="4" name="Slide Number Placeholder 3"/>
          <p:cNvSpPr>
            <a:spLocks noGrp="1"/>
          </p:cNvSpPr>
          <p:nvPr>
            <p:ph type="sldNum" sz="quarter" idx="10"/>
          </p:nvPr>
        </p:nvSpPr>
        <p:spPr/>
        <p:txBody>
          <a:bodyPr/>
          <a:lstStyle/>
          <a:p>
            <a:fld id="{DA99FE1F-2B0E-4A4A-8476-FA234E358C16}" type="slidenum">
              <a:rPr lang="en-US" smtClean="0"/>
              <a:t>12</a:t>
            </a:fld>
            <a:endParaRPr lang="en-US"/>
          </a:p>
        </p:txBody>
      </p:sp>
    </p:spTree>
    <p:extLst>
      <p:ext uri="{BB962C8B-B14F-4D97-AF65-F5344CB8AC3E}">
        <p14:creationId xmlns:p14="http://schemas.microsoft.com/office/powerpoint/2010/main" val="4207164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1" i="0" u="none" strike="noStrike" dirty="0">
                <a:solidFill>
                  <a:srgbClr val="222222"/>
                </a:solidFill>
                <a:effectLst/>
                <a:latin typeface="Calibri" panose="020F0502020204030204" pitchFamily="34" charset="0"/>
              </a:rPr>
              <a:t>Scaling</a:t>
            </a:r>
            <a:r>
              <a:rPr lang="en-US" b="0" dirty="0">
                <a:effectLst/>
              </a:rPr>
              <a:t>  </a:t>
            </a:r>
            <a:r>
              <a:rPr lang="en-US" sz="1200" b="0" i="0" u="none" strike="noStrike" dirty="0">
                <a:solidFill>
                  <a:srgbClr val="222222"/>
                </a:solidFill>
                <a:effectLst/>
                <a:latin typeface="Calibri" panose="020F0502020204030204" pitchFamily="34" charset="0"/>
              </a:rPr>
              <a:t>I’m afraid both of these are from me.</a:t>
            </a:r>
            <a:endParaRPr lang="en-US" b="0" dirty="0">
              <a:effectLst/>
            </a:endParaRPr>
          </a:p>
        </p:txBody>
      </p:sp>
      <p:sp>
        <p:nvSpPr>
          <p:cNvPr id="4" name="Slide Number Placeholder 3"/>
          <p:cNvSpPr>
            <a:spLocks noGrp="1"/>
          </p:cNvSpPr>
          <p:nvPr>
            <p:ph type="sldNum" sz="quarter" idx="5"/>
          </p:nvPr>
        </p:nvSpPr>
        <p:spPr/>
        <p:txBody>
          <a:bodyPr/>
          <a:lstStyle/>
          <a:p>
            <a:fld id="{D7AF3857-D1CB-4282-A0E3-037CCE3CC0FD}" type="slidenum">
              <a:rPr lang="en-US" smtClean="0"/>
              <a:t>13</a:t>
            </a:fld>
            <a:endParaRPr lang="en-US"/>
          </a:p>
        </p:txBody>
      </p:sp>
    </p:spTree>
    <p:extLst>
      <p:ext uri="{BB962C8B-B14F-4D97-AF65-F5344CB8AC3E}">
        <p14:creationId xmlns:p14="http://schemas.microsoft.com/office/powerpoint/2010/main" val="1815265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0" i="0" u="none" strike="noStrike" dirty="0">
                <a:solidFill>
                  <a:srgbClr val="222222"/>
                </a:solidFill>
                <a:effectLst/>
                <a:latin typeface="Calibri" panose="020F0502020204030204" pitchFamily="34" charset="0"/>
              </a:rPr>
              <a:t>The way data files grow, volumes run sneak up on you.  You’ll have one big data file growth of 10% (yuck, by the way) and then it won’t move for days or weeks.  Then BAM!  Another growth event and your logical volume pops.</a:t>
            </a:r>
          </a:p>
          <a:p>
            <a:pPr rtl="0">
              <a:spcBef>
                <a:spcPts val="0"/>
              </a:spcBef>
              <a:spcAft>
                <a:spcPts val="0"/>
              </a:spcAft>
            </a:pPr>
            <a:endParaRPr lang="en-US" sz="1200" b="0" i="0" u="none" strike="noStrike" dirty="0">
              <a:solidFill>
                <a:srgbClr val="222222"/>
              </a:solidFill>
              <a:effectLst/>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DA99FE1F-2B0E-4A4A-8476-FA234E358C16}" type="slidenum">
              <a:rPr lang="en-US" smtClean="0"/>
              <a:t>14</a:t>
            </a:fld>
            <a:endParaRPr lang="en-US"/>
          </a:p>
        </p:txBody>
      </p:sp>
    </p:spTree>
    <p:extLst>
      <p:ext uri="{BB962C8B-B14F-4D97-AF65-F5344CB8AC3E}">
        <p14:creationId xmlns:p14="http://schemas.microsoft.com/office/powerpoint/2010/main" val="1509267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0" i="0" u="none" strike="noStrike" dirty="0">
                <a:solidFill>
                  <a:srgbClr val="222222"/>
                </a:solidFill>
                <a:effectLst/>
                <a:latin typeface="Calibri" panose="020F0502020204030204" pitchFamily="34" charset="0"/>
              </a:rPr>
              <a:t>Not planning for more memory/CPU and any costs that are associated to it.</a:t>
            </a:r>
          </a:p>
          <a:p>
            <a:pPr rtl="0">
              <a:spcBef>
                <a:spcPts val="0"/>
              </a:spcBef>
              <a:spcAft>
                <a:spcPts val="0"/>
              </a:spcAft>
            </a:pPr>
            <a:endParaRPr lang="en-US" sz="1200" b="0" i="0" u="none" strike="noStrike" dirty="0">
              <a:solidFill>
                <a:srgbClr val="222222"/>
              </a:solidFill>
              <a:effectLst/>
              <a:latin typeface="Calibri" panose="020F0502020204030204" pitchFamily="34" charset="0"/>
            </a:endParaRPr>
          </a:p>
          <a:p>
            <a:pPr rtl="0">
              <a:spcBef>
                <a:spcPts val="0"/>
              </a:spcBef>
              <a:spcAft>
                <a:spcPts val="0"/>
              </a:spcAft>
            </a:pPr>
            <a:r>
              <a:rPr lang="en-US" sz="1200" b="0" i="0" u="none" strike="noStrike" dirty="0">
                <a:solidFill>
                  <a:srgbClr val="222222"/>
                </a:solidFill>
                <a:effectLst/>
                <a:latin typeface="Calibri" panose="020F0502020204030204" pitchFamily="34" charset="0"/>
              </a:rPr>
              <a:t>Back in the day we used to buy physical servers and plan on them lasting 3-5 years.  Then we moved to virtual machines and planned for less time.</a:t>
            </a:r>
          </a:p>
          <a:p>
            <a:pPr rtl="0">
              <a:spcBef>
                <a:spcPts val="0"/>
              </a:spcBef>
              <a:spcAft>
                <a:spcPts val="0"/>
              </a:spcAft>
            </a:pPr>
            <a:endParaRPr lang="en-US" sz="1200" b="0" i="0" u="none" strike="noStrike" dirty="0">
              <a:solidFill>
                <a:srgbClr val="222222"/>
              </a:solidFill>
              <a:effectLst/>
              <a:latin typeface="Calibri" panose="020F0502020204030204" pitchFamily="34" charset="0"/>
            </a:endParaRPr>
          </a:p>
          <a:p>
            <a:pPr rtl="0">
              <a:spcBef>
                <a:spcPts val="0"/>
              </a:spcBef>
              <a:spcAft>
                <a:spcPts val="0"/>
              </a:spcAft>
            </a:pPr>
            <a:r>
              <a:rPr lang="en-US" sz="1200" b="0" i="0" u="none" strike="noStrike" dirty="0">
                <a:solidFill>
                  <a:srgbClr val="222222"/>
                </a:solidFill>
                <a:effectLst/>
                <a:latin typeface="Calibri" panose="020F0502020204030204" pitchFamily="34" charset="0"/>
              </a:rPr>
              <a:t>But do we revisit them?  Do we have budget for changes?  If not, maybe we need to go back to scoping out our new servers for 3-5 years of expected growth.</a:t>
            </a:r>
            <a:endParaRPr lang="en-US" b="0" dirty="0">
              <a:effectLst/>
            </a:endParaRPr>
          </a:p>
          <a:p>
            <a:pPr rtl="0">
              <a:spcBef>
                <a:spcPts val="0"/>
              </a:spcBef>
              <a:spcAft>
                <a:spcPts val="0"/>
              </a:spcAft>
            </a:pPr>
            <a:endParaRPr lang="en-US" sz="1200" b="0" i="0" u="none" strike="noStrike" dirty="0">
              <a:solidFill>
                <a:srgbClr val="222222"/>
              </a:solidFill>
              <a:effectLst/>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DA99FE1F-2B0E-4A4A-8476-FA234E358C16}" type="slidenum">
              <a:rPr lang="en-US" smtClean="0"/>
              <a:t>15</a:t>
            </a:fld>
            <a:endParaRPr lang="en-US"/>
          </a:p>
        </p:txBody>
      </p:sp>
    </p:spTree>
    <p:extLst>
      <p:ext uri="{BB962C8B-B14F-4D97-AF65-F5344CB8AC3E}">
        <p14:creationId xmlns:p14="http://schemas.microsoft.com/office/powerpoint/2010/main" val="23450909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1" i="0" u="none" strike="noStrike" dirty="0">
                <a:solidFill>
                  <a:srgbClr val="222222"/>
                </a:solidFill>
                <a:effectLst/>
                <a:latin typeface="Calibri" panose="020F0502020204030204" pitchFamily="34" charset="0"/>
              </a:rPr>
              <a:t>Cloud management</a:t>
            </a:r>
            <a:r>
              <a:rPr lang="en-US" sz="1200" b="0" i="0" u="none" strike="noStrike" dirty="0">
                <a:solidFill>
                  <a:srgbClr val="222222"/>
                </a:solidFill>
                <a:effectLst/>
                <a:latin typeface="Calibri" panose="020F0502020204030204" pitchFamily="34" charset="0"/>
              </a:rPr>
              <a:t> – I’m most familiar with Microsoft’s Azure cloud platform so this might skew a little bit that way.</a:t>
            </a:r>
          </a:p>
        </p:txBody>
      </p:sp>
      <p:sp>
        <p:nvSpPr>
          <p:cNvPr id="4" name="Slide Number Placeholder 3"/>
          <p:cNvSpPr>
            <a:spLocks noGrp="1"/>
          </p:cNvSpPr>
          <p:nvPr>
            <p:ph type="sldNum" sz="quarter" idx="5"/>
          </p:nvPr>
        </p:nvSpPr>
        <p:spPr/>
        <p:txBody>
          <a:bodyPr/>
          <a:lstStyle/>
          <a:p>
            <a:fld id="{D7AF3857-D1CB-4282-A0E3-037CCE3CC0FD}" type="slidenum">
              <a:rPr lang="en-US" smtClean="0"/>
              <a:t>16</a:t>
            </a:fld>
            <a:endParaRPr lang="en-US"/>
          </a:p>
        </p:txBody>
      </p:sp>
    </p:spTree>
    <p:extLst>
      <p:ext uri="{BB962C8B-B14F-4D97-AF65-F5344CB8AC3E}">
        <p14:creationId xmlns:p14="http://schemas.microsoft.com/office/powerpoint/2010/main" val="21552952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Going to the cloud isn’t going to be a long-term cost savings for most.  For the first time you can really over-provision and let things get out of hand.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Now with the cloud we are spending real money on useless CPU cycles and empty disks.  The big bonus is that you can change the size really easily and really quickly.  If you have a seasonal business at all, you NEED to be doing this.</a:t>
            </a:r>
            <a:endParaRPr lang="en-US" dirty="0"/>
          </a:p>
        </p:txBody>
      </p:sp>
      <p:sp>
        <p:nvSpPr>
          <p:cNvPr id="4" name="Slide Number Placeholder 3"/>
          <p:cNvSpPr>
            <a:spLocks noGrp="1"/>
          </p:cNvSpPr>
          <p:nvPr>
            <p:ph type="sldNum" sz="quarter" idx="10"/>
          </p:nvPr>
        </p:nvSpPr>
        <p:spPr/>
        <p:txBody>
          <a:bodyPr/>
          <a:lstStyle/>
          <a:p>
            <a:fld id="{DA99FE1F-2B0E-4A4A-8476-FA234E358C16}" type="slidenum">
              <a:rPr lang="en-US" smtClean="0"/>
              <a:t>17</a:t>
            </a:fld>
            <a:endParaRPr lang="en-US"/>
          </a:p>
        </p:txBody>
      </p:sp>
    </p:spTree>
    <p:extLst>
      <p:ext uri="{BB962C8B-B14F-4D97-AF65-F5344CB8AC3E}">
        <p14:creationId xmlns:p14="http://schemas.microsoft.com/office/powerpoint/2010/main" val="18812059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0" i="0" u="none" strike="noStrike" dirty="0">
                <a:solidFill>
                  <a:srgbClr val="222222"/>
                </a:solidFill>
                <a:effectLst/>
                <a:latin typeface="Calibri" panose="020F0502020204030204" pitchFamily="34" charset="0"/>
              </a:rPr>
              <a:t>Cloud offerings are all pretty young.  So the next worst practice is not to keep up with the changes – as hard as that might be.</a:t>
            </a:r>
          </a:p>
          <a:p>
            <a:pPr rtl="0">
              <a:spcBef>
                <a:spcPts val="0"/>
              </a:spcBef>
              <a:spcAft>
                <a:spcPts val="0"/>
              </a:spcAft>
            </a:pPr>
            <a:endParaRPr lang="en-US" sz="1200" b="0" i="0" u="none" strike="noStrike" dirty="0">
              <a:solidFill>
                <a:srgbClr val="222222"/>
              </a:solidFill>
              <a:effectLst/>
              <a:latin typeface="Calibri" panose="020F0502020204030204" pitchFamily="34" charset="0"/>
            </a:endParaRPr>
          </a:p>
          <a:p>
            <a:pPr rtl="0">
              <a:spcBef>
                <a:spcPts val="0"/>
              </a:spcBef>
              <a:spcAft>
                <a:spcPts val="0"/>
              </a:spcAft>
            </a:pPr>
            <a:r>
              <a:rPr lang="en-US" sz="1200" b="0" i="0" u="none" strike="noStrike" dirty="0">
                <a:solidFill>
                  <a:srgbClr val="222222"/>
                </a:solidFill>
                <a:effectLst/>
                <a:latin typeface="Calibri" panose="020F0502020204030204" pitchFamily="34" charset="0"/>
              </a:rPr>
              <a:t>Resource pools story.</a:t>
            </a:r>
          </a:p>
        </p:txBody>
      </p:sp>
      <p:sp>
        <p:nvSpPr>
          <p:cNvPr id="4" name="Slide Number Placeholder 3"/>
          <p:cNvSpPr>
            <a:spLocks noGrp="1"/>
          </p:cNvSpPr>
          <p:nvPr>
            <p:ph type="sldNum" sz="quarter" idx="10"/>
          </p:nvPr>
        </p:nvSpPr>
        <p:spPr/>
        <p:txBody>
          <a:bodyPr/>
          <a:lstStyle/>
          <a:p>
            <a:fld id="{DA99FE1F-2B0E-4A4A-8476-FA234E358C16}" type="slidenum">
              <a:rPr lang="en-US" smtClean="0"/>
              <a:t>18</a:t>
            </a:fld>
            <a:endParaRPr lang="en-US"/>
          </a:p>
        </p:txBody>
      </p:sp>
    </p:spTree>
    <p:extLst>
      <p:ext uri="{BB962C8B-B14F-4D97-AF65-F5344CB8AC3E}">
        <p14:creationId xmlns:p14="http://schemas.microsoft.com/office/powerpoint/2010/main" val="11399895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0" i="0" u="none" strike="noStrike" dirty="0">
                <a:solidFill>
                  <a:srgbClr val="222222"/>
                </a:solidFill>
                <a:effectLst/>
                <a:latin typeface="Calibri" panose="020F0502020204030204" pitchFamily="34" charset="0"/>
              </a:rPr>
              <a:t>12 databases for 12 clients.  Due to time zones they were very cyclical.  Never more than 2 or 3 were busy at a time.</a:t>
            </a:r>
          </a:p>
        </p:txBody>
      </p:sp>
      <p:sp>
        <p:nvSpPr>
          <p:cNvPr id="4" name="Slide Number Placeholder 3"/>
          <p:cNvSpPr>
            <a:spLocks noGrp="1"/>
          </p:cNvSpPr>
          <p:nvPr>
            <p:ph type="sldNum" sz="quarter" idx="10"/>
          </p:nvPr>
        </p:nvSpPr>
        <p:spPr/>
        <p:txBody>
          <a:bodyPr/>
          <a:lstStyle/>
          <a:p>
            <a:fld id="{DA99FE1F-2B0E-4A4A-8476-FA234E358C16}" type="slidenum">
              <a:rPr lang="en-US" smtClean="0"/>
              <a:t>19</a:t>
            </a:fld>
            <a:endParaRPr lang="en-US"/>
          </a:p>
        </p:txBody>
      </p:sp>
    </p:spTree>
    <p:extLst>
      <p:ext uri="{BB962C8B-B14F-4D97-AF65-F5344CB8AC3E}">
        <p14:creationId xmlns:p14="http://schemas.microsoft.com/office/powerpoint/2010/main" val="13036416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you’re pretty new at this then you’ll learn a lot of great tips.  </a:t>
            </a:r>
          </a:p>
          <a:p>
            <a:endParaRPr lang="en-US" dirty="0"/>
          </a:p>
          <a:p>
            <a:r>
              <a:rPr lang="en-US" dirty="0"/>
              <a:t>We gave this webinar a fun, attention-grabbing name about “Worst Practices”.  The goal is to talk about how </a:t>
            </a:r>
            <a:r>
              <a:rPr lang="en-US" i="1" dirty="0"/>
              <a:t>not</a:t>
            </a:r>
            <a:r>
              <a:rPr lang="en-US" dirty="0"/>
              <a:t> following best practices can cause grief – not to put anyone down that might be doing some of these things.  So if you find yourself missing the mark in some of these areas don’t feel bad.  That’s why you’re here! Remember – I took all of these examples from real-life situations that I found at someone’s SQL Server estate.</a:t>
            </a:r>
          </a:p>
          <a:p>
            <a:endParaRPr lang="en-US" dirty="0"/>
          </a:p>
        </p:txBody>
      </p:sp>
      <p:sp>
        <p:nvSpPr>
          <p:cNvPr id="4" name="Slide Number Placeholder 3"/>
          <p:cNvSpPr>
            <a:spLocks noGrp="1"/>
          </p:cNvSpPr>
          <p:nvPr>
            <p:ph type="sldNum" sz="quarter" idx="5"/>
          </p:nvPr>
        </p:nvSpPr>
        <p:spPr/>
        <p:txBody>
          <a:bodyPr/>
          <a:lstStyle/>
          <a:p>
            <a:fld id="{D7AF3857-D1CB-4282-A0E3-037CCE3CC0FD}" type="slidenum">
              <a:rPr lang="en-US" smtClean="0"/>
              <a:t>2</a:t>
            </a:fld>
            <a:endParaRPr lang="en-US"/>
          </a:p>
        </p:txBody>
      </p:sp>
    </p:spTree>
    <p:extLst>
      <p:ext uri="{BB962C8B-B14F-4D97-AF65-F5344CB8AC3E}">
        <p14:creationId xmlns:p14="http://schemas.microsoft.com/office/powerpoint/2010/main" val="3431505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0" i="0" u="none" strike="noStrike" dirty="0">
                <a:solidFill>
                  <a:srgbClr val="222222"/>
                </a:solidFill>
                <a:effectLst/>
                <a:latin typeface="Calibri" panose="020F0502020204030204" pitchFamily="34" charset="0"/>
              </a:rPr>
              <a:t>What we found was that we could group them using this new method and cut costs by 60% without losing any performance.</a:t>
            </a:r>
          </a:p>
        </p:txBody>
      </p:sp>
      <p:sp>
        <p:nvSpPr>
          <p:cNvPr id="4" name="Slide Number Placeholder 3"/>
          <p:cNvSpPr>
            <a:spLocks noGrp="1"/>
          </p:cNvSpPr>
          <p:nvPr>
            <p:ph type="sldNum" sz="quarter" idx="10"/>
          </p:nvPr>
        </p:nvSpPr>
        <p:spPr/>
        <p:txBody>
          <a:bodyPr/>
          <a:lstStyle/>
          <a:p>
            <a:fld id="{DA99FE1F-2B0E-4A4A-8476-FA234E358C16}" type="slidenum">
              <a:rPr lang="en-US" smtClean="0"/>
              <a:t>20</a:t>
            </a:fld>
            <a:endParaRPr lang="en-US"/>
          </a:p>
        </p:txBody>
      </p:sp>
    </p:spTree>
    <p:extLst>
      <p:ext uri="{BB962C8B-B14F-4D97-AF65-F5344CB8AC3E}">
        <p14:creationId xmlns:p14="http://schemas.microsoft.com/office/powerpoint/2010/main" val="34961977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1" i="0" u="none" strike="noStrike" dirty="0">
                <a:solidFill>
                  <a:srgbClr val="222222"/>
                </a:solidFill>
                <a:effectLst/>
                <a:latin typeface="Calibri" panose="020F0502020204030204" pitchFamily="34" charset="0"/>
              </a:rPr>
              <a:t>Monitoring</a:t>
            </a:r>
            <a:endParaRPr lang="en-US" dirty="0"/>
          </a:p>
        </p:txBody>
      </p:sp>
      <p:sp>
        <p:nvSpPr>
          <p:cNvPr id="4" name="Slide Number Placeholder 3"/>
          <p:cNvSpPr>
            <a:spLocks noGrp="1"/>
          </p:cNvSpPr>
          <p:nvPr>
            <p:ph type="sldNum" sz="quarter" idx="5"/>
          </p:nvPr>
        </p:nvSpPr>
        <p:spPr/>
        <p:txBody>
          <a:bodyPr/>
          <a:lstStyle/>
          <a:p>
            <a:fld id="{D7AF3857-D1CB-4282-A0E3-037CCE3CC0FD}" type="slidenum">
              <a:rPr lang="en-US" smtClean="0"/>
              <a:t>21</a:t>
            </a:fld>
            <a:endParaRPr lang="en-US"/>
          </a:p>
        </p:txBody>
      </p:sp>
    </p:spTree>
    <p:extLst>
      <p:ext uri="{BB962C8B-B14F-4D97-AF65-F5344CB8AC3E}">
        <p14:creationId xmlns:p14="http://schemas.microsoft.com/office/powerpoint/2010/main" val="2445879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phone call is a big part of my life.  And it’s the wrong time to take the first look at CPU utilization, wait stats, or page life expectancy.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We need to be looking at performance metrics from time to time in a proactive fashion.  Only looking on days when users complain doesn’t offer a baseline to compare those days to others.</a:t>
            </a:r>
            <a:endParaRPr lang="en-US" b="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A99FE1F-2B0E-4A4A-8476-FA234E358C16}" type="slidenum">
              <a:rPr lang="en-US" smtClean="0"/>
              <a:t>22</a:t>
            </a:fld>
            <a:endParaRPr lang="en-US"/>
          </a:p>
        </p:txBody>
      </p:sp>
    </p:spTree>
    <p:extLst>
      <p:ext uri="{BB962C8B-B14F-4D97-AF65-F5344CB8AC3E}">
        <p14:creationId xmlns:p14="http://schemas.microsoft.com/office/powerpoint/2010/main" val="20516797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0" i="0" u="none" strike="noStrike" dirty="0">
                <a:solidFill>
                  <a:srgbClr val="222222"/>
                </a:solidFill>
                <a:effectLst/>
                <a:latin typeface="Calibri" panose="020F0502020204030204" pitchFamily="34" charset="0"/>
              </a:rPr>
              <a:t>We should review things like “recent expensive queries” and “missing indexes”.</a:t>
            </a:r>
          </a:p>
          <a:p>
            <a:pPr rtl="0">
              <a:spcBef>
                <a:spcPts val="0"/>
              </a:spcBef>
              <a:spcAft>
                <a:spcPts val="0"/>
              </a:spcAft>
            </a:pPr>
            <a:endParaRPr lang="en-US" sz="1200" b="0" i="0" u="none" strike="noStrike" dirty="0">
              <a:solidFill>
                <a:srgbClr val="222222"/>
              </a:solidFill>
              <a:effectLst/>
              <a:latin typeface="Calibri" panose="020F0502020204030204" pitchFamily="34" charset="0"/>
            </a:endParaRPr>
          </a:p>
          <a:p>
            <a:pPr rtl="0">
              <a:spcBef>
                <a:spcPts val="0"/>
              </a:spcBef>
              <a:spcAft>
                <a:spcPts val="0"/>
              </a:spcAft>
            </a:pPr>
            <a:r>
              <a:rPr lang="en-US" sz="1200" b="0" i="0" u="none" strike="noStrike" dirty="0">
                <a:solidFill>
                  <a:srgbClr val="222222"/>
                </a:solidFill>
                <a:effectLst/>
                <a:latin typeface="Calibri" panose="020F0502020204030204" pitchFamily="34" charset="0"/>
              </a:rPr>
              <a:t>These actions combined with proper scaling initiatives mean that you may be able to avoid that “slow today” call altogether.</a:t>
            </a:r>
            <a:endParaRPr lang="en-US" b="0" dirty="0">
              <a:effectLst/>
            </a:endParaRPr>
          </a:p>
          <a:p>
            <a:pPr rtl="0">
              <a:spcBef>
                <a:spcPts val="0"/>
              </a:spcBef>
              <a:spcAft>
                <a:spcPts val="0"/>
              </a:spcAft>
            </a:pPr>
            <a:r>
              <a:rPr lang="en-US" b="0" dirty="0">
                <a:effectLst/>
              </a:rPr>
              <a:t> </a:t>
            </a:r>
          </a:p>
        </p:txBody>
      </p:sp>
      <p:sp>
        <p:nvSpPr>
          <p:cNvPr id="4" name="Slide Number Placeholder 3"/>
          <p:cNvSpPr>
            <a:spLocks noGrp="1"/>
          </p:cNvSpPr>
          <p:nvPr>
            <p:ph type="sldNum" sz="quarter" idx="10"/>
          </p:nvPr>
        </p:nvSpPr>
        <p:spPr/>
        <p:txBody>
          <a:bodyPr/>
          <a:lstStyle/>
          <a:p>
            <a:fld id="{DA99FE1F-2B0E-4A4A-8476-FA234E358C16}" type="slidenum">
              <a:rPr lang="en-US" smtClean="0"/>
              <a:t>23</a:t>
            </a:fld>
            <a:endParaRPr lang="en-US"/>
          </a:p>
        </p:txBody>
      </p:sp>
    </p:spTree>
    <p:extLst>
      <p:ext uri="{BB962C8B-B14F-4D97-AF65-F5344CB8AC3E}">
        <p14:creationId xmlns:p14="http://schemas.microsoft.com/office/powerpoint/2010/main" val="32082587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dirty="0">
                <a:solidFill>
                  <a:srgbClr val="222222"/>
                </a:solidFill>
                <a:effectLst/>
                <a:latin typeface="Calibri" panose="020F0502020204030204" pitchFamily="34" charset="0"/>
              </a:rPr>
              <a:t>Job management</a:t>
            </a:r>
            <a:endParaRPr lang="en-US" b="0" dirty="0">
              <a:effectLst/>
            </a:endParaRPr>
          </a:p>
          <a:p>
            <a:endParaRPr lang="en-US" dirty="0"/>
          </a:p>
        </p:txBody>
      </p:sp>
      <p:sp>
        <p:nvSpPr>
          <p:cNvPr id="4" name="Slide Number Placeholder 3"/>
          <p:cNvSpPr>
            <a:spLocks noGrp="1"/>
          </p:cNvSpPr>
          <p:nvPr>
            <p:ph type="sldNum" sz="quarter" idx="5"/>
          </p:nvPr>
        </p:nvSpPr>
        <p:spPr/>
        <p:txBody>
          <a:bodyPr/>
          <a:lstStyle/>
          <a:p>
            <a:fld id="{D7AF3857-D1CB-4282-A0E3-037CCE3CC0FD}" type="slidenum">
              <a:rPr lang="en-US" smtClean="0"/>
              <a:t>24</a:t>
            </a:fld>
            <a:endParaRPr lang="en-US"/>
          </a:p>
        </p:txBody>
      </p:sp>
    </p:spTree>
    <p:extLst>
      <p:ext uri="{BB962C8B-B14F-4D97-AF65-F5344CB8AC3E}">
        <p14:creationId xmlns:p14="http://schemas.microsoft.com/office/powerpoint/2010/main" val="18775475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You need to know when those jobs are failing.  </a:t>
            </a:r>
            <a:r>
              <a:rPr lang="en-US" dirty="0"/>
              <a:t>Remember </a:t>
            </a:r>
            <a:r>
              <a:rPr lang="en-US" dirty="0" err="1"/>
              <a:t>dbcc</a:t>
            </a:r>
            <a:r>
              <a:rPr lang="en-US" dirty="0"/>
              <a:t> </a:t>
            </a:r>
            <a:r>
              <a:rPr lang="en-US" dirty="0" err="1"/>
              <a:t>checkdb</a:t>
            </a:r>
            <a:r>
              <a:rPr lang="en-US" dirty="0"/>
              <a:t> from the first section?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need to know when they fail.  The most popular way is to email someone on failure.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Does this scale? What about jobs that run a lot.  Do you have a better way to monitor those?  App event log may be 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You’ll notice that I put my name here….you should not do that.  That is a drop down list of operators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A99FE1F-2B0E-4A4A-8476-FA234E358C16}" type="slidenum">
              <a:rPr lang="en-US" smtClean="0"/>
              <a:t>25</a:t>
            </a:fld>
            <a:endParaRPr lang="en-US"/>
          </a:p>
        </p:txBody>
      </p:sp>
    </p:spTree>
    <p:extLst>
      <p:ext uri="{BB962C8B-B14F-4D97-AF65-F5344CB8AC3E}">
        <p14:creationId xmlns:p14="http://schemas.microsoft.com/office/powerpoint/2010/main" val="15092670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Do NOT PUT A NAME HERE.  Share the story…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HAND OFF.  NO NEXT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“Per Christopher, is there anything </a:t>
            </a:r>
            <a:r>
              <a:rPr lang="en-US" dirty="0" err="1"/>
              <a:t>DBWatch</a:t>
            </a:r>
            <a:r>
              <a:rPr lang="en-US" dirty="0"/>
              <a:t> can do to help with these issues?”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A99FE1F-2B0E-4A4A-8476-FA234E358C16}" type="slidenum">
              <a:rPr lang="en-US" smtClean="0"/>
              <a:t>26</a:t>
            </a:fld>
            <a:endParaRPr lang="en-US"/>
          </a:p>
        </p:txBody>
      </p:sp>
    </p:spTree>
    <p:extLst>
      <p:ext uri="{BB962C8B-B14F-4D97-AF65-F5344CB8AC3E}">
        <p14:creationId xmlns:p14="http://schemas.microsoft.com/office/powerpoint/2010/main" val="37423738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ctangle 3"/>
          <p:cNvSpPr>
            <a:spLocks noGrp="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dirty="0"/>
          </a:p>
        </p:txBody>
      </p:sp>
    </p:spTree>
    <p:extLst>
      <p:ext uri="{BB962C8B-B14F-4D97-AF65-F5344CB8AC3E}">
        <p14:creationId xmlns:p14="http://schemas.microsoft.com/office/powerpoint/2010/main" val="3352957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It’s a lot to get through in our limited time so I hope to provide you a great starting point.</a:t>
            </a:r>
          </a:p>
          <a:p>
            <a:r>
              <a:rPr lang="en-US" dirty="0"/>
              <a:t>We’ll have a few demos, but its mostly going to be slides.</a:t>
            </a:r>
          </a:p>
        </p:txBody>
      </p:sp>
      <p:sp>
        <p:nvSpPr>
          <p:cNvPr id="4" name="Slide Number Placeholder 3"/>
          <p:cNvSpPr>
            <a:spLocks noGrp="1"/>
          </p:cNvSpPr>
          <p:nvPr>
            <p:ph type="sldNum" sz="quarter" idx="5"/>
          </p:nvPr>
        </p:nvSpPr>
        <p:spPr/>
        <p:txBody>
          <a:bodyPr/>
          <a:lstStyle/>
          <a:p>
            <a:fld id="{D7AF3857-D1CB-4282-A0E3-037CCE3CC0FD}" type="slidenum">
              <a:rPr lang="en-US" smtClean="0"/>
              <a:t>3</a:t>
            </a:fld>
            <a:endParaRPr lang="en-US"/>
          </a:p>
        </p:txBody>
      </p:sp>
    </p:spTree>
    <p:extLst>
      <p:ext uri="{BB962C8B-B14F-4D97-AF65-F5344CB8AC3E}">
        <p14:creationId xmlns:p14="http://schemas.microsoft.com/office/powerpoint/2010/main" val="1177841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Cleveland-based, relational database guy since about 2002, mostly SQL Server.</a:t>
            </a:r>
            <a:endParaRPr lang="en-US" baseline="0" dirty="0"/>
          </a:p>
          <a:p>
            <a:r>
              <a:rPr lang="en-US" baseline="0" dirty="0"/>
              <a:t>Contact info</a:t>
            </a:r>
          </a:p>
        </p:txBody>
      </p:sp>
      <p:sp>
        <p:nvSpPr>
          <p:cNvPr id="4" name="Slide Number Placeholder 3"/>
          <p:cNvSpPr>
            <a:spLocks noGrp="1"/>
          </p:cNvSpPr>
          <p:nvPr>
            <p:ph type="sldNum" sz="quarter" idx="10"/>
          </p:nvPr>
        </p:nvSpPr>
        <p:spPr/>
        <p:txBody>
          <a:bodyPr/>
          <a:lstStyle/>
          <a:p>
            <a:fld id="{3EC5BC80-A2CA-414B-8ECA-94F1C7516BC0}" type="slidenum">
              <a:rPr lang="en-US" smtClean="0"/>
              <a:t>4</a:t>
            </a:fld>
            <a:endParaRPr lang="en-US"/>
          </a:p>
        </p:txBody>
      </p:sp>
    </p:spTree>
    <p:extLst>
      <p:ext uri="{BB962C8B-B14F-4D97-AF65-F5344CB8AC3E}">
        <p14:creationId xmlns:p14="http://schemas.microsoft.com/office/powerpoint/2010/main" val="941305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dirty="0">
                <a:solidFill>
                  <a:srgbClr val="222222"/>
                </a:solidFill>
                <a:effectLst/>
                <a:latin typeface="Calibri" panose="020F0502020204030204" pitchFamily="34" charset="0"/>
              </a:rPr>
              <a:t>Corruption</a:t>
            </a:r>
            <a:r>
              <a:rPr lang="en-US" sz="1200" b="0" i="0" u="none" strike="noStrike" dirty="0">
                <a:solidFill>
                  <a:srgbClr val="222222"/>
                </a:solidFill>
                <a:effectLst/>
                <a:latin typeface="Calibri" panose="020F0502020204030204" pitchFamily="34" charset="0"/>
              </a:rPr>
              <a:t> – There is a reason I chose to put this first.  There isn’t just one story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I’ve gotten several calls over the years from people experiencing weird errors in their SQL Server based application or in their check </a:t>
            </a:r>
            <a:r>
              <a:rPr lang="en-US" sz="1200" b="0" i="0" u="none" strike="noStrike" dirty="0" err="1">
                <a:solidFill>
                  <a:srgbClr val="222222"/>
                </a:solidFill>
                <a:effectLst/>
                <a:latin typeface="Calibri" panose="020F0502020204030204" pitchFamily="34" charset="0"/>
              </a:rPr>
              <a:t>db</a:t>
            </a:r>
            <a:r>
              <a:rPr lang="en-US" sz="1200" b="0" i="0" u="none" strike="noStrike" dirty="0">
                <a:solidFill>
                  <a:srgbClr val="222222"/>
                </a:solidFill>
                <a:effectLst/>
                <a:latin typeface="Calibri" panose="020F0502020204030204" pitchFamily="34" charset="0"/>
              </a:rPr>
              <a:t> agent job.  Almost all of them were following worst-practices.  Here are their stories.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D7AF3857-D1CB-4282-A0E3-037CCE3CC0FD}" type="slidenum">
              <a:rPr lang="en-US" smtClean="0"/>
              <a:t>5</a:t>
            </a:fld>
            <a:endParaRPr lang="en-US"/>
          </a:p>
        </p:txBody>
      </p:sp>
    </p:spTree>
    <p:extLst>
      <p:ext uri="{BB962C8B-B14F-4D97-AF65-F5344CB8AC3E}">
        <p14:creationId xmlns:p14="http://schemas.microsoft.com/office/powerpoint/2010/main" val="3117382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Hopefully you’re running this every day or at the ABSOLUTE LEAST every week.  I’ve been on systems that don’t. Especially when you called me because of weird errors the users are getting!  The first thing you would have to do is run DBCC </a:t>
            </a:r>
            <a:r>
              <a:rPr lang="en-US" sz="1200" b="0" i="0" u="none" strike="noStrike" dirty="0" err="1">
                <a:solidFill>
                  <a:srgbClr val="222222"/>
                </a:solidFill>
                <a:effectLst/>
                <a:latin typeface="Calibri" panose="020F0502020204030204" pitchFamily="34" charset="0"/>
              </a:rPr>
              <a:t>CheckDB</a:t>
            </a:r>
            <a:r>
              <a:rPr lang="en-US" sz="1200" b="0" i="0" u="none" strike="noStrike" dirty="0">
                <a:solidFill>
                  <a:srgbClr val="222222"/>
                </a:solidFill>
                <a:effectLst/>
                <a:latin typeface="Calibri" panose="020F0502020204030204" pitchFamily="34" charset="0"/>
              </a:rPr>
              <a:t>.  And that isn’t always fun during busy times.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Do you know what you would do it if failed tonight?  The day you wake up and notice that your job failed overnight is not the right time to google “what to do when </a:t>
            </a:r>
            <a:r>
              <a:rPr lang="en-US" sz="1200" b="0" i="0" u="none" strike="noStrike" dirty="0" err="1">
                <a:solidFill>
                  <a:srgbClr val="222222"/>
                </a:solidFill>
                <a:effectLst/>
                <a:latin typeface="Calibri" panose="020F0502020204030204" pitchFamily="34" charset="0"/>
              </a:rPr>
              <a:t>checkdb</a:t>
            </a:r>
            <a:r>
              <a:rPr lang="en-US" sz="1200" b="0" i="0" u="none" strike="noStrike" dirty="0">
                <a:solidFill>
                  <a:srgbClr val="222222"/>
                </a:solidFill>
                <a:effectLst/>
                <a:latin typeface="Calibri" panose="020F0502020204030204" pitchFamily="34" charset="0"/>
              </a:rPr>
              <a:t> fails” and start watching a 6 hour video series.  I’ve gotten a few of those calls.  If you have an “eric” to call then maybe you’ll be ok.  But if you don’t…</a:t>
            </a:r>
            <a:endParaRPr lang="en-US" dirty="0"/>
          </a:p>
        </p:txBody>
      </p:sp>
      <p:sp>
        <p:nvSpPr>
          <p:cNvPr id="4" name="Slide Number Placeholder 3"/>
          <p:cNvSpPr>
            <a:spLocks noGrp="1"/>
          </p:cNvSpPr>
          <p:nvPr>
            <p:ph type="sldNum" sz="quarter" idx="10"/>
          </p:nvPr>
        </p:nvSpPr>
        <p:spPr/>
        <p:txBody>
          <a:bodyPr/>
          <a:lstStyle/>
          <a:p>
            <a:fld id="{DA99FE1F-2B0E-4A4A-8476-FA234E358C16}" type="slidenum">
              <a:rPr lang="en-US" smtClean="0"/>
              <a:t>6</a:t>
            </a:fld>
            <a:endParaRPr lang="en-US"/>
          </a:p>
        </p:txBody>
      </p:sp>
    </p:spTree>
    <p:extLst>
      <p:ext uri="{BB962C8B-B14F-4D97-AF65-F5344CB8AC3E}">
        <p14:creationId xmlns:p14="http://schemas.microsoft.com/office/powerpoint/2010/main" val="1509267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Those check </a:t>
            </a:r>
            <a:r>
              <a:rPr lang="en-US" dirty="0" err="1"/>
              <a:t>db</a:t>
            </a:r>
            <a:r>
              <a:rPr lang="en-US" dirty="0"/>
              <a:t> commands only run overnight.  What if something happens during the day?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Explain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Guys with </a:t>
            </a:r>
            <a:r>
              <a:rPr lang="en-US" dirty="0" err="1"/>
              <a:t>checkdb</a:t>
            </a:r>
            <a:r>
              <a:rPr lang="en-US" dirty="0"/>
              <a:t> failing sporadically, turned on page verify.  Disk was hosed.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Guys with weird errors.  Def corruption.  CHECKSUM was on.  Had been alerting for weeks.</a:t>
            </a:r>
          </a:p>
        </p:txBody>
      </p:sp>
      <p:sp>
        <p:nvSpPr>
          <p:cNvPr id="4" name="Slide Number Placeholder 3"/>
          <p:cNvSpPr>
            <a:spLocks noGrp="1"/>
          </p:cNvSpPr>
          <p:nvPr>
            <p:ph type="sldNum" sz="quarter" idx="10"/>
          </p:nvPr>
        </p:nvSpPr>
        <p:spPr/>
        <p:txBody>
          <a:bodyPr/>
          <a:lstStyle/>
          <a:p>
            <a:fld id="{DA99FE1F-2B0E-4A4A-8476-FA234E358C16}" type="slidenum">
              <a:rPr lang="en-US" smtClean="0"/>
              <a:t>7</a:t>
            </a:fld>
            <a:endParaRPr lang="en-US"/>
          </a:p>
        </p:txBody>
      </p:sp>
    </p:spTree>
    <p:extLst>
      <p:ext uri="{BB962C8B-B14F-4D97-AF65-F5344CB8AC3E}">
        <p14:creationId xmlns:p14="http://schemas.microsoft.com/office/powerpoint/2010/main" val="1381476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Those checksums we just talked about are only checked when we read from disk.  If you turn this on you’ll check during backups too.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222222"/>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222222"/>
                </a:solidFill>
                <a:effectLst/>
                <a:latin typeface="Calibri" panose="020F0502020204030204" pitchFamily="34" charset="0"/>
              </a:rPr>
              <a:t>You should be doing page verification, backup checksum validation, regular </a:t>
            </a:r>
            <a:r>
              <a:rPr lang="en-US" sz="1200" b="0" i="0" u="none" strike="noStrike" dirty="0" err="1">
                <a:solidFill>
                  <a:srgbClr val="222222"/>
                </a:solidFill>
                <a:effectLst/>
                <a:latin typeface="Calibri" panose="020F0502020204030204" pitchFamily="34" charset="0"/>
              </a:rPr>
              <a:t>checkDB</a:t>
            </a:r>
            <a:r>
              <a:rPr lang="en-US" sz="1200" b="0" i="0" u="none" strike="noStrike" dirty="0">
                <a:solidFill>
                  <a:srgbClr val="222222"/>
                </a:solidFill>
                <a:effectLst/>
                <a:latin typeface="Calibri" panose="020F0502020204030204" pitchFamily="34" charset="0"/>
              </a:rPr>
              <a:t>, and monitoring for those errors.  I’ve been on systems that don’t.  What a worst practice!  That’s NOT the day to turn on page verification.  That’s not the day to notice </a:t>
            </a:r>
            <a:r>
              <a:rPr lang="en-US" sz="1200" b="0" i="0" u="none" strike="noStrike" dirty="0" err="1">
                <a:solidFill>
                  <a:srgbClr val="222222"/>
                </a:solidFill>
                <a:effectLst/>
                <a:latin typeface="Calibri" panose="020F0502020204030204" pitchFamily="34" charset="0"/>
              </a:rPr>
              <a:t>CheckDB</a:t>
            </a:r>
            <a:r>
              <a:rPr lang="en-US" sz="1200" b="0" i="0" u="none" strike="noStrike" dirty="0">
                <a:solidFill>
                  <a:srgbClr val="222222"/>
                </a:solidFill>
                <a:effectLst/>
                <a:latin typeface="Calibri" panose="020F0502020204030204" pitchFamily="34" charset="0"/>
              </a:rPr>
              <a:t> (which you run daily) has been failing every day for as long as you have history – which is a real call I took.</a:t>
            </a:r>
            <a:endParaRPr lang="en-US" b="0" dirty="0">
              <a:effectLst/>
            </a:endParaRPr>
          </a:p>
        </p:txBody>
      </p:sp>
      <p:sp>
        <p:nvSpPr>
          <p:cNvPr id="4" name="Slide Number Placeholder 3"/>
          <p:cNvSpPr>
            <a:spLocks noGrp="1"/>
          </p:cNvSpPr>
          <p:nvPr>
            <p:ph type="sldNum" sz="quarter" idx="10"/>
          </p:nvPr>
        </p:nvSpPr>
        <p:spPr/>
        <p:txBody>
          <a:bodyPr/>
          <a:lstStyle/>
          <a:p>
            <a:fld id="{DA99FE1F-2B0E-4A4A-8476-FA234E358C16}" type="slidenum">
              <a:rPr lang="en-US" smtClean="0"/>
              <a:t>8</a:t>
            </a:fld>
            <a:endParaRPr lang="en-US"/>
          </a:p>
        </p:txBody>
      </p:sp>
    </p:spTree>
    <p:extLst>
      <p:ext uri="{BB962C8B-B14F-4D97-AF65-F5344CB8AC3E}">
        <p14:creationId xmlns:p14="http://schemas.microsoft.com/office/powerpoint/2010/main" val="4113739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dirty="0">
                <a:solidFill>
                  <a:srgbClr val="222222"/>
                </a:solidFill>
                <a:effectLst/>
                <a:latin typeface="Calibri" panose="020F0502020204030204" pitchFamily="34" charset="0"/>
              </a:rPr>
              <a:t>Security – </a:t>
            </a:r>
            <a:r>
              <a:rPr lang="en-US" sz="1200" b="0" i="0" u="none" strike="noStrike" dirty="0">
                <a:solidFill>
                  <a:srgbClr val="222222"/>
                </a:solidFill>
                <a:effectLst/>
                <a:latin typeface="Calibri" panose="020F0502020204030204" pitchFamily="34" charset="0"/>
              </a:rPr>
              <a:t>I’ve answered more calls when someone gets hit with malware or ransomware than I care to admit.  If that happens to your company, make sure you’ve taken appropriate steps to secure your SQL data.</a:t>
            </a:r>
            <a:endParaRPr lang="en-US" b="0" dirty="0">
              <a:effectLst/>
            </a:endParaRPr>
          </a:p>
        </p:txBody>
      </p:sp>
      <p:sp>
        <p:nvSpPr>
          <p:cNvPr id="4" name="Slide Number Placeholder 3"/>
          <p:cNvSpPr>
            <a:spLocks noGrp="1"/>
          </p:cNvSpPr>
          <p:nvPr>
            <p:ph type="sldNum" sz="quarter" idx="5"/>
          </p:nvPr>
        </p:nvSpPr>
        <p:spPr/>
        <p:txBody>
          <a:bodyPr/>
          <a:lstStyle/>
          <a:p>
            <a:fld id="{D7AF3857-D1CB-4282-A0E3-037CCE3CC0FD}" type="slidenum">
              <a:rPr lang="en-US" smtClean="0"/>
              <a:t>9</a:t>
            </a:fld>
            <a:endParaRPr lang="en-US"/>
          </a:p>
        </p:txBody>
      </p:sp>
    </p:spTree>
    <p:extLst>
      <p:ext uri="{BB962C8B-B14F-4D97-AF65-F5344CB8AC3E}">
        <p14:creationId xmlns:p14="http://schemas.microsoft.com/office/powerpoint/2010/main" val="29529358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94664" y="2326696"/>
            <a:ext cx="6174059" cy="2387600"/>
          </a:xfrm>
        </p:spPr>
        <p:txBody>
          <a:bodyPr anchor="b"/>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4705815" y="4825806"/>
            <a:ext cx="617405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6" name="Slide Number Placeholder 5"/>
          <p:cNvSpPr>
            <a:spLocks noGrp="1"/>
          </p:cNvSpPr>
          <p:nvPr>
            <p:ph type="sldNum" sz="quarter" idx="12"/>
          </p:nvPr>
        </p:nvSpPr>
        <p:spPr/>
        <p:txBody>
          <a:bodyPr/>
          <a:lstStyle/>
          <a:p>
            <a:fld id="{2953AF5D-924C-4665-BEDD-B40DD7510AC0}" type="slidenum">
              <a:rPr lang="en-US" smtClean="0"/>
              <a:t>‹#›</a:t>
            </a:fld>
            <a:endParaRPr lang="en-US"/>
          </a:p>
        </p:txBody>
      </p:sp>
    </p:spTree>
    <p:extLst>
      <p:ext uri="{BB962C8B-B14F-4D97-AF65-F5344CB8AC3E}">
        <p14:creationId xmlns:p14="http://schemas.microsoft.com/office/powerpoint/2010/main" val="2083510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 Column Content">
    <p:spTree>
      <p:nvGrpSpPr>
        <p:cNvPr id="1" name=""/>
        <p:cNvGrpSpPr/>
        <p:nvPr/>
      </p:nvGrpSpPr>
      <p:grpSpPr>
        <a:xfrm>
          <a:off x="0" y="0"/>
          <a:ext cx="0" cy="0"/>
          <a:chOff x="0" y="0"/>
          <a:chExt cx="0" cy="0"/>
        </a:xfrm>
      </p:grpSpPr>
      <p:sp>
        <p:nvSpPr>
          <p:cNvPr id="11" name="Rectangle 3"/>
          <p:cNvSpPr>
            <a:spLocks noGrp="1" noChangeArrowheads="1"/>
          </p:cNvSpPr>
          <p:nvPr>
            <p:ph type="title" hasCustomPrompt="1"/>
          </p:nvPr>
        </p:nvSpPr>
        <p:spPr bwMode="gray">
          <a:xfrm>
            <a:off x="773654" y="284174"/>
            <a:ext cx="10668000" cy="8175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lvl="0"/>
            <a:r>
              <a:rPr lang="en-US" dirty="0"/>
              <a:t>Click to Edit Title</a:t>
            </a:r>
          </a:p>
        </p:txBody>
      </p:sp>
      <p:sp>
        <p:nvSpPr>
          <p:cNvPr id="13" name="Content Placeholder 2"/>
          <p:cNvSpPr>
            <a:spLocks noGrp="1"/>
          </p:cNvSpPr>
          <p:nvPr>
            <p:ph sz="half" idx="1" hasCustomPrompt="1"/>
          </p:nvPr>
        </p:nvSpPr>
        <p:spPr>
          <a:xfrm>
            <a:off x="769421" y="1252539"/>
            <a:ext cx="10668000" cy="4614862"/>
          </a:xfrm>
        </p:spPr>
        <p:txBody>
          <a:bodyPr/>
          <a:lstStyle>
            <a:lvl1pPr>
              <a:defRPr sz="3200"/>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dirty="0"/>
              <a:t>Click to edit copy</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4">
            <a:extLst>
              <a:ext uri="{FF2B5EF4-FFF2-40B4-BE49-F238E27FC236}">
                <a16:creationId xmlns:a16="http://schemas.microsoft.com/office/drawing/2014/main" id="{7613CBF1-86E4-4FE9-B335-70AA383EF8CC}"/>
              </a:ext>
            </a:extLst>
          </p:cNvPr>
          <p:cNvSpPr txBox="1">
            <a:spLocks/>
          </p:cNvSpPr>
          <p:nvPr userDrawn="1"/>
        </p:nvSpPr>
        <p:spPr>
          <a:xfrm>
            <a:off x="3300760" y="6356346"/>
            <a:ext cx="5553308" cy="365125"/>
          </a:xfrm>
          <a:prstGeom prst="rect">
            <a:avLst/>
          </a:prstGeom>
        </p:spPr>
        <p:txBody>
          <a:bodyPr vert="horz" lIns="91440" tIns="91440" rIns="91440" bIns="45720" rtlCol="0" anchor="t" anchorCtr="1"/>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Copyright (c) 2006-2022 Edgewood Solutions, LLC All rights reserved</a:t>
            </a:r>
          </a:p>
          <a:p>
            <a:endParaRPr lang="en-US" dirty="0">
              <a:solidFill>
                <a:schemeClr val="bg1"/>
              </a:solidFill>
            </a:endParaRPr>
          </a:p>
        </p:txBody>
      </p:sp>
    </p:spTree>
    <p:extLst>
      <p:ext uri="{BB962C8B-B14F-4D97-AF65-F5344CB8AC3E}">
        <p14:creationId xmlns:p14="http://schemas.microsoft.com/office/powerpoint/2010/main" val="3636394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2" name="Title 5"/>
          <p:cNvSpPr>
            <a:spLocks noGrp="1"/>
          </p:cNvSpPr>
          <p:nvPr>
            <p:ph type="title"/>
          </p:nvPr>
        </p:nvSpPr>
        <p:spPr>
          <a:xfrm>
            <a:off x="609600" y="449818"/>
            <a:ext cx="10972800" cy="944628"/>
          </a:xfrm>
        </p:spPr>
        <p:txBody>
          <a:bodyPr/>
          <a:lstStyle/>
          <a:p>
            <a:r>
              <a:rPr lang="en-US" dirty="0"/>
              <a:t>Click to edit Master title style</a:t>
            </a:r>
          </a:p>
        </p:txBody>
      </p:sp>
      <p:sp>
        <p:nvSpPr>
          <p:cNvPr id="5" name="Footer Placeholder 4">
            <a:extLst>
              <a:ext uri="{FF2B5EF4-FFF2-40B4-BE49-F238E27FC236}">
                <a16:creationId xmlns:a16="http://schemas.microsoft.com/office/drawing/2014/main" id="{37DC5FF0-C765-425D-80A6-131DEDAD8FF0}"/>
              </a:ext>
            </a:extLst>
          </p:cNvPr>
          <p:cNvSpPr txBox="1">
            <a:spLocks/>
          </p:cNvSpPr>
          <p:nvPr userDrawn="1"/>
        </p:nvSpPr>
        <p:spPr>
          <a:xfrm>
            <a:off x="3300760" y="6356346"/>
            <a:ext cx="5553308" cy="365125"/>
          </a:xfrm>
          <a:prstGeom prst="rect">
            <a:avLst/>
          </a:prstGeom>
        </p:spPr>
        <p:txBody>
          <a:bodyPr vert="horz" lIns="91440" tIns="91440" rIns="91440" bIns="45720" rtlCol="0" anchor="t" anchorCtr="1"/>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Copyright (c) 2006-2022 Edgewood Solutions, LLC All rights reserved</a:t>
            </a:r>
          </a:p>
          <a:p>
            <a:endParaRPr lang="en-US" dirty="0">
              <a:solidFill>
                <a:schemeClr val="bg1"/>
              </a:solidFill>
            </a:endParaRPr>
          </a:p>
        </p:txBody>
      </p:sp>
    </p:spTree>
    <p:extLst>
      <p:ext uri="{BB962C8B-B14F-4D97-AF65-F5344CB8AC3E}">
        <p14:creationId xmlns:p14="http://schemas.microsoft.com/office/powerpoint/2010/main" val="4069423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838200" y="1825625"/>
            <a:ext cx="10515600" cy="39231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2953AF5D-924C-4665-BEDD-B40DD7510AC0}" type="slidenum">
              <a:rPr lang="en-US" smtClean="0"/>
              <a:t>‹#›</a:t>
            </a:fld>
            <a:endParaRPr lang="en-US"/>
          </a:p>
        </p:txBody>
      </p:sp>
      <p:sp>
        <p:nvSpPr>
          <p:cNvPr id="7" name="Footer Placeholder 4"/>
          <p:cNvSpPr txBox="1">
            <a:spLocks/>
          </p:cNvSpPr>
          <p:nvPr userDrawn="1"/>
        </p:nvSpPr>
        <p:spPr>
          <a:xfrm>
            <a:off x="3300760" y="6356346"/>
            <a:ext cx="5553308" cy="365125"/>
          </a:xfrm>
          <a:prstGeom prst="rect">
            <a:avLst/>
          </a:prstGeom>
        </p:spPr>
        <p:txBody>
          <a:bodyPr vert="horz" lIns="91440" tIns="91440" rIns="91440" bIns="45720" rtlCol="0" anchor="t" anchorCtr="1"/>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Copyright (c) 2006-2022 Edgewood Solutions, LLC All rights reserved</a:t>
            </a:r>
          </a:p>
          <a:p>
            <a:endParaRPr lang="en-US" dirty="0">
              <a:solidFill>
                <a:schemeClr val="bg1"/>
              </a:solidFill>
            </a:endParaRPr>
          </a:p>
        </p:txBody>
      </p:sp>
    </p:spTree>
    <p:extLst>
      <p:ext uri="{BB962C8B-B14F-4D97-AF65-F5344CB8AC3E}">
        <p14:creationId xmlns:p14="http://schemas.microsoft.com/office/powerpoint/2010/main" val="3494286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2953AF5D-924C-4665-BEDD-B40DD7510AC0}" type="slidenum">
              <a:rPr lang="en-US" smtClean="0"/>
              <a:t>‹#›</a:t>
            </a:fld>
            <a:endParaRPr lang="en-US"/>
          </a:p>
        </p:txBody>
      </p:sp>
      <p:sp>
        <p:nvSpPr>
          <p:cNvPr id="7" name="Footer Placeholder 4"/>
          <p:cNvSpPr txBox="1">
            <a:spLocks/>
          </p:cNvSpPr>
          <p:nvPr userDrawn="1"/>
        </p:nvSpPr>
        <p:spPr>
          <a:xfrm>
            <a:off x="3300760" y="6356346"/>
            <a:ext cx="5553308" cy="365125"/>
          </a:xfrm>
          <a:prstGeom prst="rect">
            <a:avLst/>
          </a:prstGeom>
        </p:spPr>
        <p:txBody>
          <a:bodyPr vert="horz" lIns="91440" tIns="91440" rIns="91440" bIns="45720" rtlCol="0" anchor="t" anchorCtr="1"/>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Copyright (c) 2006-2022 Edgewood Solutions, LLC All rights reserved</a:t>
            </a:r>
          </a:p>
          <a:p>
            <a:endParaRPr lang="en-US" dirty="0">
              <a:solidFill>
                <a:schemeClr val="bg1"/>
              </a:solidFill>
            </a:endParaRPr>
          </a:p>
        </p:txBody>
      </p:sp>
    </p:spTree>
    <p:extLst>
      <p:ext uri="{BB962C8B-B14F-4D97-AF65-F5344CB8AC3E}">
        <p14:creationId xmlns:p14="http://schemas.microsoft.com/office/powerpoint/2010/main" val="2995971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2953AF5D-924C-4665-BEDD-B40DD7510AC0}" type="slidenum">
              <a:rPr lang="en-US" smtClean="0"/>
              <a:t>‹#›</a:t>
            </a:fld>
            <a:endParaRPr lang="en-US"/>
          </a:p>
        </p:txBody>
      </p:sp>
      <p:sp>
        <p:nvSpPr>
          <p:cNvPr id="8" name="Footer Placeholder 4"/>
          <p:cNvSpPr txBox="1">
            <a:spLocks/>
          </p:cNvSpPr>
          <p:nvPr userDrawn="1"/>
        </p:nvSpPr>
        <p:spPr>
          <a:xfrm>
            <a:off x="3319346" y="6356350"/>
            <a:ext cx="5553308" cy="365125"/>
          </a:xfrm>
          <a:prstGeom prst="rect">
            <a:avLst/>
          </a:prstGeom>
        </p:spPr>
        <p:txBody>
          <a:bodyPr vert="horz" lIns="91440" tIns="91440" rIns="91440" bIns="45720" rtlCol="0" anchor="t" anchorCtr="1"/>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Copyright (c) 2006-2022 Edgewood Solutions, LLC All rights reserved</a:t>
            </a:r>
          </a:p>
          <a:p>
            <a:endParaRPr lang="en-US" dirty="0">
              <a:solidFill>
                <a:schemeClr val="bg1"/>
              </a:solidFill>
            </a:endParaRPr>
          </a:p>
        </p:txBody>
      </p:sp>
    </p:spTree>
    <p:extLst>
      <p:ext uri="{BB962C8B-B14F-4D97-AF65-F5344CB8AC3E}">
        <p14:creationId xmlns:p14="http://schemas.microsoft.com/office/powerpoint/2010/main" val="4131718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2953AF5D-924C-4665-BEDD-B40DD7510AC0}" type="slidenum">
              <a:rPr lang="en-US" smtClean="0"/>
              <a:t>‹#›</a:t>
            </a:fld>
            <a:endParaRPr lang="en-US"/>
          </a:p>
        </p:txBody>
      </p:sp>
      <p:sp>
        <p:nvSpPr>
          <p:cNvPr id="10" name="Footer Placeholder 4"/>
          <p:cNvSpPr txBox="1">
            <a:spLocks/>
          </p:cNvSpPr>
          <p:nvPr userDrawn="1"/>
        </p:nvSpPr>
        <p:spPr>
          <a:xfrm>
            <a:off x="3300760" y="6356346"/>
            <a:ext cx="5553308" cy="365125"/>
          </a:xfrm>
          <a:prstGeom prst="rect">
            <a:avLst/>
          </a:prstGeom>
        </p:spPr>
        <p:txBody>
          <a:bodyPr vert="horz" lIns="91440" tIns="91440" rIns="91440" bIns="45720" rtlCol="0" anchor="t" anchorCtr="1"/>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Copyright (c) 2006-2022 Edgewood Solutions, LLC All rights reserved</a:t>
            </a:r>
          </a:p>
          <a:p>
            <a:endParaRPr lang="en-US" dirty="0">
              <a:solidFill>
                <a:schemeClr val="bg1"/>
              </a:solidFill>
            </a:endParaRPr>
          </a:p>
        </p:txBody>
      </p:sp>
    </p:spTree>
    <p:extLst>
      <p:ext uri="{BB962C8B-B14F-4D97-AF65-F5344CB8AC3E}">
        <p14:creationId xmlns:p14="http://schemas.microsoft.com/office/powerpoint/2010/main" val="3068686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2953AF5D-924C-4665-BEDD-B40DD7510AC0}" type="slidenum">
              <a:rPr lang="en-US" smtClean="0"/>
              <a:t>‹#›</a:t>
            </a:fld>
            <a:endParaRPr lang="en-US"/>
          </a:p>
        </p:txBody>
      </p:sp>
      <p:sp>
        <p:nvSpPr>
          <p:cNvPr id="6" name="Footer Placeholder 4"/>
          <p:cNvSpPr txBox="1">
            <a:spLocks/>
          </p:cNvSpPr>
          <p:nvPr userDrawn="1"/>
        </p:nvSpPr>
        <p:spPr>
          <a:xfrm>
            <a:off x="3300760" y="6356346"/>
            <a:ext cx="5553308" cy="365125"/>
          </a:xfrm>
          <a:prstGeom prst="rect">
            <a:avLst/>
          </a:prstGeom>
        </p:spPr>
        <p:txBody>
          <a:bodyPr vert="horz" lIns="91440" tIns="91440" rIns="91440" bIns="45720" rtlCol="0" anchor="t" anchorCtr="1"/>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Copyright (c) 2006-2022 Edgewood Solutions, LLC All rights reserved</a:t>
            </a:r>
          </a:p>
          <a:p>
            <a:endParaRPr lang="en-US" dirty="0">
              <a:solidFill>
                <a:schemeClr val="bg1"/>
              </a:solidFill>
            </a:endParaRPr>
          </a:p>
        </p:txBody>
      </p:sp>
    </p:spTree>
    <p:extLst>
      <p:ext uri="{BB962C8B-B14F-4D97-AF65-F5344CB8AC3E}">
        <p14:creationId xmlns:p14="http://schemas.microsoft.com/office/powerpoint/2010/main" val="511418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953AF5D-924C-4665-BEDD-B40DD7510AC0}" type="slidenum">
              <a:rPr lang="en-US" smtClean="0"/>
              <a:t>‹#›</a:t>
            </a:fld>
            <a:endParaRPr lang="en-US"/>
          </a:p>
        </p:txBody>
      </p:sp>
      <p:sp>
        <p:nvSpPr>
          <p:cNvPr id="5" name="Footer Placeholder 4"/>
          <p:cNvSpPr txBox="1">
            <a:spLocks/>
          </p:cNvSpPr>
          <p:nvPr userDrawn="1"/>
        </p:nvSpPr>
        <p:spPr>
          <a:xfrm>
            <a:off x="3300760" y="6356346"/>
            <a:ext cx="5553308" cy="365125"/>
          </a:xfrm>
          <a:prstGeom prst="rect">
            <a:avLst/>
          </a:prstGeom>
        </p:spPr>
        <p:txBody>
          <a:bodyPr vert="horz" lIns="91440" tIns="91440" rIns="91440" bIns="45720" rtlCol="0" anchor="t" anchorCtr="1"/>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Copyright (c) 2006-2022 Edgewood Solutions, LLC All rights reserved</a:t>
            </a:r>
          </a:p>
          <a:p>
            <a:endParaRPr lang="en-US" dirty="0">
              <a:solidFill>
                <a:schemeClr val="bg1"/>
              </a:solidFill>
            </a:endParaRPr>
          </a:p>
        </p:txBody>
      </p:sp>
    </p:spTree>
    <p:extLst>
      <p:ext uri="{BB962C8B-B14F-4D97-AF65-F5344CB8AC3E}">
        <p14:creationId xmlns:p14="http://schemas.microsoft.com/office/powerpoint/2010/main" val="3305404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2953AF5D-924C-4665-BEDD-B40DD7510AC0}" type="slidenum">
              <a:rPr lang="en-US" smtClean="0"/>
              <a:t>‹#›</a:t>
            </a:fld>
            <a:endParaRPr lang="en-US"/>
          </a:p>
        </p:txBody>
      </p:sp>
      <p:sp>
        <p:nvSpPr>
          <p:cNvPr id="8" name="Footer Placeholder 4"/>
          <p:cNvSpPr txBox="1">
            <a:spLocks/>
          </p:cNvSpPr>
          <p:nvPr userDrawn="1"/>
        </p:nvSpPr>
        <p:spPr>
          <a:xfrm>
            <a:off x="3300760" y="6356346"/>
            <a:ext cx="5553308" cy="365125"/>
          </a:xfrm>
          <a:prstGeom prst="rect">
            <a:avLst/>
          </a:prstGeom>
        </p:spPr>
        <p:txBody>
          <a:bodyPr vert="horz" lIns="91440" tIns="91440" rIns="91440" bIns="45720" rtlCol="0" anchor="t" anchorCtr="1"/>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Copyright (c) 2006-2022 Edgewood Solutions, LLC All rights reserved</a:t>
            </a:r>
          </a:p>
          <a:p>
            <a:endParaRPr lang="en-US" dirty="0">
              <a:solidFill>
                <a:schemeClr val="bg1"/>
              </a:solidFill>
            </a:endParaRPr>
          </a:p>
        </p:txBody>
      </p:sp>
    </p:spTree>
    <p:extLst>
      <p:ext uri="{BB962C8B-B14F-4D97-AF65-F5344CB8AC3E}">
        <p14:creationId xmlns:p14="http://schemas.microsoft.com/office/powerpoint/2010/main" val="4151921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2953AF5D-924C-4665-BEDD-B40DD7510AC0}" type="slidenum">
              <a:rPr lang="en-US" smtClean="0"/>
              <a:t>‹#›</a:t>
            </a:fld>
            <a:endParaRPr lang="en-US"/>
          </a:p>
        </p:txBody>
      </p:sp>
      <p:sp>
        <p:nvSpPr>
          <p:cNvPr id="8" name="Footer Placeholder 4"/>
          <p:cNvSpPr txBox="1">
            <a:spLocks/>
          </p:cNvSpPr>
          <p:nvPr userDrawn="1"/>
        </p:nvSpPr>
        <p:spPr>
          <a:xfrm>
            <a:off x="3300760" y="6356346"/>
            <a:ext cx="5553308" cy="365125"/>
          </a:xfrm>
          <a:prstGeom prst="rect">
            <a:avLst/>
          </a:prstGeom>
        </p:spPr>
        <p:txBody>
          <a:bodyPr vert="horz" lIns="91440" tIns="91440" rIns="91440" bIns="45720" rtlCol="0" anchor="t" anchorCtr="1"/>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Copyright (c) 2006-2022 Edgewood Solutions, LLC All rights reserved</a:t>
            </a:r>
          </a:p>
          <a:p>
            <a:endParaRPr lang="en-US" dirty="0">
              <a:solidFill>
                <a:schemeClr val="bg1"/>
              </a:solidFill>
            </a:endParaRPr>
          </a:p>
        </p:txBody>
      </p:sp>
    </p:spTree>
    <p:extLst>
      <p:ext uri="{BB962C8B-B14F-4D97-AF65-F5344CB8AC3E}">
        <p14:creationId xmlns:p14="http://schemas.microsoft.com/office/powerpoint/2010/main" val="3113583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2953AF5D-924C-4665-BEDD-B40DD7510AC0}" type="slidenum">
              <a:rPr lang="en-US" smtClean="0"/>
              <a:pPr/>
              <a:t>‹#›</a:t>
            </a:fld>
            <a:endParaRPr lang="en-US"/>
          </a:p>
        </p:txBody>
      </p:sp>
    </p:spTree>
    <p:extLst>
      <p:ext uri="{BB962C8B-B14F-4D97-AF65-F5344CB8AC3E}">
        <p14:creationId xmlns:p14="http://schemas.microsoft.com/office/powerpoint/2010/main" val="3816710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hyperlink" Target="https://www.mssqltips.com/" TargetMode="External"/><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54370" y="1964267"/>
            <a:ext cx="8337629" cy="2457262"/>
          </a:xfrm>
        </p:spPr>
        <p:txBody>
          <a:bodyPr>
            <a:normAutofit/>
          </a:bodyPr>
          <a:lstStyle/>
          <a:p>
            <a:pPr algn="r"/>
            <a:r>
              <a:rPr lang="en-US" sz="4800" b="1" i="0" dirty="0">
                <a:effectLst/>
                <a:latin typeface="Arial" panose="020B0604020202020204" pitchFamily="34" charset="0"/>
              </a:rPr>
              <a:t>How to Avoid Worst Practices as a </a:t>
            </a:r>
            <a:br>
              <a:rPr lang="en-US" sz="4800" b="1" i="0" dirty="0">
                <a:effectLst/>
                <a:latin typeface="Arial" panose="020B0604020202020204" pitchFamily="34" charset="0"/>
              </a:rPr>
            </a:br>
            <a:r>
              <a:rPr lang="en-US" sz="4800" b="1" i="0" dirty="0">
                <a:effectLst/>
                <a:latin typeface="Arial" panose="020B0604020202020204" pitchFamily="34" charset="0"/>
              </a:rPr>
              <a:t>SQL Server DBA</a:t>
            </a:r>
          </a:p>
        </p:txBody>
      </p:sp>
      <p:sp>
        <p:nvSpPr>
          <p:cNvPr id="3" name="Text Placeholder 2"/>
          <p:cNvSpPr>
            <a:spLocks noGrp="1"/>
          </p:cNvSpPr>
          <p:nvPr>
            <p:ph type="subTitle" idx="1"/>
          </p:nvPr>
        </p:nvSpPr>
        <p:spPr/>
        <p:txBody>
          <a:bodyPr/>
          <a:lstStyle/>
          <a:p>
            <a:pPr algn="r"/>
            <a:r>
              <a:rPr lang="en-US" dirty="0"/>
              <a:t>Eric Blinn</a:t>
            </a:r>
          </a:p>
        </p:txBody>
      </p:sp>
    </p:spTree>
    <p:extLst>
      <p:ext uri="{BB962C8B-B14F-4D97-AF65-F5344CB8AC3E}">
        <p14:creationId xmlns:p14="http://schemas.microsoft.com/office/powerpoint/2010/main" val="3947886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sysadmin server role and SA account</a:t>
            </a:r>
          </a:p>
        </p:txBody>
      </p:sp>
      <p:sp>
        <p:nvSpPr>
          <p:cNvPr id="6" name="TextBox 5">
            <a:extLst>
              <a:ext uri="{FF2B5EF4-FFF2-40B4-BE49-F238E27FC236}">
                <a16:creationId xmlns:a16="http://schemas.microsoft.com/office/drawing/2014/main" id="{C37007AE-E58D-49F0-B7DD-EAFBEADB05DD}"/>
              </a:ext>
            </a:extLst>
          </p:cNvPr>
          <p:cNvSpPr txBox="1"/>
          <p:nvPr/>
        </p:nvSpPr>
        <p:spPr>
          <a:xfrm>
            <a:off x="763929" y="1979271"/>
            <a:ext cx="10972800" cy="523220"/>
          </a:xfrm>
          <a:prstGeom prst="rect">
            <a:avLst/>
          </a:prstGeom>
          <a:noFill/>
        </p:spPr>
        <p:txBody>
          <a:bodyPr wrap="square" rtlCol="0">
            <a:spAutoFit/>
          </a:bodyPr>
          <a:lstStyle/>
          <a:p>
            <a:r>
              <a:rPr lang="en-US" sz="2800" dirty="0"/>
              <a:t>You probably have too many sysadmin role members.</a:t>
            </a:r>
          </a:p>
        </p:txBody>
      </p:sp>
      <p:sp>
        <p:nvSpPr>
          <p:cNvPr id="7" name="TextBox 6">
            <a:extLst>
              <a:ext uri="{FF2B5EF4-FFF2-40B4-BE49-F238E27FC236}">
                <a16:creationId xmlns:a16="http://schemas.microsoft.com/office/drawing/2014/main" id="{7BAD7CEA-9B6C-4AA7-A6F5-34B22895A21B}"/>
              </a:ext>
            </a:extLst>
          </p:cNvPr>
          <p:cNvSpPr txBox="1"/>
          <p:nvPr/>
        </p:nvSpPr>
        <p:spPr>
          <a:xfrm>
            <a:off x="763929" y="2842913"/>
            <a:ext cx="10972800" cy="523220"/>
          </a:xfrm>
          <a:prstGeom prst="rect">
            <a:avLst/>
          </a:prstGeom>
          <a:noFill/>
        </p:spPr>
        <p:txBody>
          <a:bodyPr wrap="square" rtlCol="0">
            <a:spAutoFit/>
          </a:bodyPr>
          <a:lstStyle/>
          <a:p>
            <a:r>
              <a:rPr lang="en-US" sz="2800" dirty="0"/>
              <a:t>Don’t log in as SA</a:t>
            </a:r>
          </a:p>
        </p:txBody>
      </p:sp>
      <p:sp>
        <p:nvSpPr>
          <p:cNvPr id="8" name="TextBox 7">
            <a:extLst>
              <a:ext uri="{FF2B5EF4-FFF2-40B4-BE49-F238E27FC236}">
                <a16:creationId xmlns:a16="http://schemas.microsoft.com/office/drawing/2014/main" id="{48F13A1F-55DE-47C5-A844-1F2916B8B4F6}"/>
              </a:ext>
            </a:extLst>
          </p:cNvPr>
          <p:cNvSpPr txBox="1"/>
          <p:nvPr/>
        </p:nvSpPr>
        <p:spPr>
          <a:xfrm>
            <a:off x="763929" y="3679890"/>
            <a:ext cx="10972800" cy="523220"/>
          </a:xfrm>
          <a:prstGeom prst="rect">
            <a:avLst/>
          </a:prstGeom>
          <a:noFill/>
        </p:spPr>
        <p:txBody>
          <a:bodyPr wrap="square" rtlCol="0">
            <a:spAutoFit/>
          </a:bodyPr>
          <a:lstStyle/>
          <a:p>
            <a:r>
              <a:rPr lang="en-US" sz="2800" dirty="0"/>
              <a:t>Why is SA enabled at all?</a:t>
            </a:r>
          </a:p>
        </p:txBody>
      </p:sp>
    </p:spTree>
    <p:extLst>
      <p:ext uri="{BB962C8B-B14F-4D97-AF65-F5344CB8AC3E}">
        <p14:creationId xmlns:p14="http://schemas.microsoft.com/office/powerpoint/2010/main" val="1638250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Service Accounts</a:t>
            </a:r>
          </a:p>
        </p:txBody>
      </p:sp>
      <p:sp>
        <p:nvSpPr>
          <p:cNvPr id="6" name="TextBox 5">
            <a:extLst>
              <a:ext uri="{FF2B5EF4-FFF2-40B4-BE49-F238E27FC236}">
                <a16:creationId xmlns:a16="http://schemas.microsoft.com/office/drawing/2014/main" id="{C37007AE-E58D-49F0-B7DD-EAFBEADB05DD}"/>
              </a:ext>
            </a:extLst>
          </p:cNvPr>
          <p:cNvSpPr txBox="1"/>
          <p:nvPr/>
        </p:nvSpPr>
        <p:spPr>
          <a:xfrm>
            <a:off x="763929" y="1979271"/>
            <a:ext cx="10972800" cy="523220"/>
          </a:xfrm>
          <a:prstGeom prst="rect">
            <a:avLst/>
          </a:prstGeom>
          <a:noFill/>
        </p:spPr>
        <p:txBody>
          <a:bodyPr wrap="square" rtlCol="0">
            <a:spAutoFit/>
          </a:bodyPr>
          <a:lstStyle/>
          <a:p>
            <a:r>
              <a:rPr lang="en-US" sz="2800" dirty="0"/>
              <a:t>Do not use DOMAIN\Administrator</a:t>
            </a:r>
          </a:p>
        </p:txBody>
      </p:sp>
      <p:sp>
        <p:nvSpPr>
          <p:cNvPr id="7" name="TextBox 6">
            <a:extLst>
              <a:ext uri="{FF2B5EF4-FFF2-40B4-BE49-F238E27FC236}">
                <a16:creationId xmlns:a16="http://schemas.microsoft.com/office/drawing/2014/main" id="{7BAD7CEA-9B6C-4AA7-A6F5-34B22895A21B}"/>
              </a:ext>
            </a:extLst>
          </p:cNvPr>
          <p:cNvSpPr txBox="1"/>
          <p:nvPr/>
        </p:nvSpPr>
        <p:spPr>
          <a:xfrm>
            <a:off x="763929" y="2842913"/>
            <a:ext cx="10972800" cy="523220"/>
          </a:xfrm>
          <a:prstGeom prst="rect">
            <a:avLst/>
          </a:prstGeom>
          <a:noFill/>
        </p:spPr>
        <p:txBody>
          <a:bodyPr wrap="square" rtlCol="0">
            <a:spAutoFit/>
          </a:bodyPr>
          <a:lstStyle/>
          <a:p>
            <a:r>
              <a:rPr lang="en-US" sz="2800" dirty="0"/>
              <a:t>Separate your environments and servers with separate service accounts</a:t>
            </a:r>
          </a:p>
        </p:txBody>
      </p:sp>
      <p:sp>
        <p:nvSpPr>
          <p:cNvPr id="8" name="TextBox 7">
            <a:extLst>
              <a:ext uri="{FF2B5EF4-FFF2-40B4-BE49-F238E27FC236}">
                <a16:creationId xmlns:a16="http://schemas.microsoft.com/office/drawing/2014/main" id="{48F13A1F-55DE-47C5-A844-1F2916B8B4F6}"/>
              </a:ext>
            </a:extLst>
          </p:cNvPr>
          <p:cNvSpPr txBox="1"/>
          <p:nvPr/>
        </p:nvSpPr>
        <p:spPr>
          <a:xfrm>
            <a:off x="763929" y="3679890"/>
            <a:ext cx="10972800" cy="523220"/>
          </a:xfrm>
          <a:prstGeom prst="rect">
            <a:avLst/>
          </a:prstGeom>
          <a:noFill/>
        </p:spPr>
        <p:txBody>
          <a:bodyPr wrap="square" rtlCol="0">
            <a:spAutoFit/>
          </a:bodyPr>
          <a:lstStyle/>
          <a:p>
            <a:r>
              <a:rPr lang="en-US" sz="2800" dirty="0"/>
              <a:t>Use managed service accounts</a:t>
            </a:r>
          </a:p>
        </p:txBody>
      </p:sp>
    </p:spTree>
    <p:extLst>
      <p:ext uri="{BB962C8B-B14F-4D97-AF65-F5344CB8AC3E}">
        <p14:creationId xmlns:p14="http://schemas.microsoft.com/office/powerpoint/2010/main" val="3955393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Linked Servers</a:t>
            </a:r>
          </a:p>
        </p:txBody>
      </p:sp>
      <p:sp>
        <p:nvSpPr>
          <p:cNvPr id="6" name="TextBox 5">
            <a:extLst>
              <a:ext uri="{FF2B5EF4-FFF2-40B4-BE49-F238E27FC236}">
                <a16:creationId xmlns:a16="http://schemas.microsoft.com/office/drawing/2014/main" id="{C37007AE-E58D-49F0-B7DD-EAFBEADB05DD}"/>
              </a:ext>
            </a:extLst>
          </p:cNvPr>
          <p:cNvSpPr txBox="1"/>
          <p:nvPr/>
        </p:nvSpPr>
        <p:spPr>
          <a:xfrm>
            <a:off x="763929" y="1979271"/>
            <a:ext cx="10972800" cy="523220"/>
          </a:xfrm>
          <a:prstGeom prst="rect">
            <a:avLst/>
          </a:prstGeom>
          <a:noFill/>
        </p:spPr>
        <p:txBody>
          <a:bodyPr wrap="square" rtlCol="0">
            <a:spAutoFit/>
          </a:bodyPr>
          <a:lstStyle/>
          <a:p>
            <a:r>
              <a:rPr lang="en-US" sz="2800" dirty="0"/>
              <a:t>Do not hard code SA as the account</a:t>
            </a:r>
          </a:p>
        </p:txBody>
      </p:sp>
      <p:sp>
        <p:nvSpPr>
          <p:cNvPr id="7" name="TextBox 6">
            <a:extLst>
              <a:ext uri="{FF2B5EF4-FFF2-40B4-BE49-F238E27FC236}">
                <a16:creationId xmlns:a16="http://schemas.microsoft.com/office/drawing/2014/main" id="{7BAD7CEA-9B6C-4AA7-A6F5-34B22895A21B}"/>
              </a:ext>
            </a:extLst>
          </p:cNvPr>
          <p:cNvSpPr txBox="1"/>
          <p:nvPr/>
        </p:nvSpPr>
        <p:spPr>
          <a:xfrm>
            <a:off x="763929" y="2842913"/>
            <a:ext cx="10972800" cy="523220"/>
          </a:xfrm>
          <a:prstGeom prst="rect">
            <a:avLst/>
          </a:prstGeom>
          <a:noFill/>
        </p:spPr>
        <p:txBody>
          <a:bodyPr wrap="square" rtlCol="0">
            <a:spAutoFit/>
          </a:bodyPr>
          <a:lstStyle/>
          <a:p>
            <a:r>
              <a:rPr lang="en-US" sz="2800" dirty="0"/>
              <a:t>Kerberos is preferred</a:t>
            </a:r>
          </a:p>
        </p:txBody>
      </p:sp>
      <p:sp>
        <p:nvSpPr>
          <p:cNvPr id="8" name="TextBox 7">
            <a:extLst>
              <a:ext uri="{FF2B5EF4-FFF2-40B4-BE49-F238E27FC236}">
                <a16:creationId xmlns:a16="http://schemas.microsoft.com/office/drawing/2014/main" id="{48F13A1F-55DE-47C5-A844-1F2916B8B4F6}"/>
              </a:ext>
            </a:extLst>
          </p:cNvPr>
          <p:cNvSpPr txBox="1"/>
          <p:nvPr/>
        </p:nvSpPr>
        <p:spPr>
          <a:xfrm>
            <a:off x="763929" y="3679890"/>
            <a:ext cx="10972800" cy="523220"/>
          </a:xfrm>
          <a:prstGeom prst="rect">
            <a:avLst/>
          </a:prstGeom>
          <a:noFill/>
        </p:spPr>
        <p:txBody>
          <a:bodyPr wrap="square" rtlCol="0">
            <a:spAutoFit/>
          </a:bodyPr>
          <a:lstStyle/>
          <a:p>
            <a:r>
              <a:rPr lang="en-US" sz="2800" dirty="0"/>
              <a:t>Can you make it a read-only account?</a:t>
            </a:r>
          </a:p>
        </p:txBody>
      </p:sp>
      <p:pic>
        <p:nvPicPr>
          <p:cNvPr id="4" name="Picture 3">
            <a:extLst>
              <a:ext uri="{FF2B5EF4-FFF2-40B4-BE49-F238E27FC236}">
                <a16:creationId xmlns:a16="http://schemas.microsoft.com/office/drawing/2014/main" id="{4E164E54-E95A-4FEE-BE1B-25530AF0C4DF}"/>
              </a:ext>
            </a:extLst>
          </p:cNvPr>
          <p:cNvPicPr>
            <a:picLocks noChangeAspect="1"/>
          </p:cNvPicPr>
          <p:nvPr/>
        </p:nvPicPr>
        <p:blipFill>
          <a:blip r:embed="rId3"/>
          <a:stretch>
            <a:fillRect/>
          </a:stretch>
        </p:blipFill>
        <p:spPr>
          <a:xfrm>
            <a:off x="6462794" y="1587733"/>
            <a:ext cx="5489327" cy="3556800"/>
          </a:xfrm>
          <a:prstGeom prst="rect">
            <a:avLst/>
          </a:prstGeom>
        </p:spPr>
      </p:pic>
      <p:sp>
        <p:nvSpPr>
          <p:cNvPr id="9" name="TextBox 8">
            <a:extLst>
              <a:ext uri="{FF2B5EF4-FFF2-40B4-BE49-F238E27FC236}">
                <a16:creationId xmlns:a16="http://schemas.microsoft.com/office/drawing/2014/main" id="{5CD44E04-2899-4101-ADE1-AD78FE053BC0}"/>
              </a:ext>
            </a:extLst>
          </p:cNvPr>
          <p:cNvSpPr txBox="1"/>
          <p:nvPr/>
        </p:nvSpPr>
        <p:spPr>
          <a:xfrm>
            <a:off x="763929" y="4469998"/>
            <a:ext cx="10972800" cy="523220"/>
          </a:xfrm>
          <a:prstGeom prst="rect">
            <a:avLst/>
          </a:prstGeom>
          <a:noFill/>
        </p:spPr>
        <p:txBody>
          <a:bodyPr wrap="square" rtlCol="0">
            <a:spAutoFit/>
          </a:bodyPr>
          <a:lstStyle/>
          <a:p>
            <a:r>
              <a:rPr lang="en-US" sz="2800" dirty="0"/>
              <a:t>Can DEV see PROD?</a:t>
            </a:r>
          </a:p>
        </p:txBody>
      </p:sp>
    </p:spTree>
    <p:extLst>
      <p:ext uri="{BB962C8B-B14F-4D97-AF65-F5344CB8AC3E}">
        <p14:creationId xmlns:p14="http://schemas.microsoft.com/office/powerpoint/2010/main" val="2129307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SQL Server Scaling</a:t>
            </a:r>
          </a:p>
        </p:txBody>
      </p:sp>
      <p:sp>
        <p:nvSpPr>
          <p:cNvPr id="2" name="Text Placeholder 1">
            <a:extLst>
              <a:ext uri="{FF2B5EF4-FFF2-40B4-BE49-F238E27FC236}">
                <a16:creationId xmlns:a16="http://schemas.microsoft.com/office/drawing/2014/main" id="{EAE557BF-3F50-4E36-9F9E-C6CA89FF74C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28093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Database File Growth</a:t>
            </a:r>
          </a:p>
        </p:txBody>
      </p:sp>
      <p:cxnSp>
        <p:nvCxnSpPr>
          <p:cNvPr id="4" name="Straight Arrow Connector 3">
            <a:extLst>
              <a:ext uri="{FF2B5EF4-FFF2-40B4-BE49-F238E27FC236}">
                <a16:creationId xmlns:a16="http://schemas.microsoft.com/office/drawing/2014/main" id="{0BA11612-2CF6-458E-843A-3F92330E2F7D}"/>
              </a:ext>
            </a:extLst>
          </p:cNvPr>
          <p:cNvCxnSpPr>
            <a:cxnSpLocks/>
          </p:cNvCxnSpPr>
          <p:nvPr/>
        </p:nvCxnSpPr>
        <p:spPr>
          <a:xfrm flipV="1">
            <a:off x="1875295" y="1751308"/>
            <a:ext cx="8803037" cy="3611106"/>
          </a:xfrm>
          <a:prstGeom prst="straightConnector1">
            <a:avLst/>
          </a:prstGeom>
          <a:ln w="76200">
            <a:tailEnd type="triangle"/>
          </a:ln>
        </p:spPr>
        <p:style>
          <a:lnRef idx="1">
            <a:schemeClr val="accent2"/>
          </a:lnRef>
          <a:fillRef idx="0">
            <a:schemeClr val="accent2"/>
          </a:fillRef>
          <a:effectRef idx="0">
            <a:schemeClr val="accent2"/>
          </a:effectRef>
          <a:fontRef idx="minor">
            <a:schemeClr val="tx1"/>
          </a:fontRef>
        </p:style>
      </p:cxnSp>
      <p:cxnSp>
        <p:nvCxnSpPr>
          <p:cNvPr id="18" name="Connector: Elbow 17">
            <a:extLst>
              <a:ext uri="{FF2B5EF4-FFF2-40B4-BE49-F238E27FC236}">
                <a16:creationId xmlns:a16="http://schemas.microsoft.com/office/drawing/2014/main" id="{E5C5E4F8-6301-41C9-99A7-F66D7341202F}"/>
              </a:ext>
            </a:extLst>
          </p:cNvPr>
          <p:cNvCxnSpPr>
            <a:cxnSpLocks/>
          </p:cNvCxnSpPr>
          <p:nvPr/>
        </p:nvCxnSpPr>
        <p:spPr>
          <a:xfrm flipV="1">
            <a:off x="5507665" y="2860158"/>
            <a:ext cx="2296633" cy="935665"/>
          </a:xfrm>
          <a:prstGeom prst="bentConnector3">
            <a:avLst>
              <a:gd name="adj1" fmla="val -1389"/>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7B8FB04F-E627-40A6-8928-09572215C5AB}"/>
              </a:ext>
            </a:extLst>
          </p:cNvPr>
          <p:cNvCxnSpPr>
            <a:cxnSpLocks/>
          </p:cNvCxnSpPr>
          <p:nvPr/>
        </p:nvCxnSpPr>
        <p:spPr>
          <a:xfrm flipV="1">
            <a:off x="7804298" y="1837901"/>
            <a:ext cx="2512407" cy="935665"/>
          </a:xfrm>
          <a:prstGeom prst="bentConnector3">
            <a:avLst>
              <a:gd name="adj1" fmla="val 62"/>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77DD86C-D6F8-447B-AAE2-F4375B168A8F}"/>
              </a:ext>
            </a:extLst>
          </p:cNvPr>
          <p:cNvSpPr txBox="1"/>
          <p:nvPr/>
        </p:nvSpPr>
        <p:spPr>
          <a:xfrm>
            <a:off x="999459" y="1394446"/>
            <a:ext cx="3827721" cy="523220"/>
          </a:xfrm>
          <a:prstGeom prst="rect">
            <a:avLst/>
          </a:prstGeom>
          <a:noFill/>
        </p:spPr>
        <p:txBody>
          <a:bodyPr wrap="square" rtlCol="0">
            <a:spAutoFit/>
          </a:bodyPr>
          <a:lstStyle/>
          <a:p>
            <a:r>
              <a:rPr lang="en-US" sz="2800" b="1" dirty="0">
                <a:solidFill>
                  <a:schemeClr val="accent2">
                    <a:lumMod val="75000"/>
                  </a:schemeClr>
                </a:solidFill>
              </a:rPr>
              <a:t>SQL Server Used Space</a:t>
            </a:r>
          </a:p>
        </p:txBody>
      </p:sp>
      <p:sp>
        <p:nvSpPr>
          <p:cNvPr id="26" name="TextBox 25">
            <a:extLst>
              <a:ext uri="{FF2B5EF4-FFF2-40B4-BE49-F238E27FC236}">
                <a16:creationId xmlns:a16="http://schemas.microsoft.com/office/drawing/2014/main" id="{85A5D747-9BFB-469B-BE1F-C70F932EB2DD}"/>
              </a:ext>
            </a:extLst>
          </p:cNvPr>
          <p:cNvSpPr txBox="1"/>
          <p:nvPr/>
        </p:nvSpPr>
        <p:spPr>
          <a:xfrm>
            <a:off x="999458" y="1964188"/>
            <a:ext cx="3827721" cy="523220"/>
          </a:xfrm>
          <a:prstGeom prst="rect">
            <a:avLst/>
          </a:prstGeom>
          <a:noFill/>
        </p:spPr>
        <p:txBody>
          <a:bodyPr wrap="square" rtlCol="0">
            <a:spAutoFit/>
          </a:bodyPr>
          <a:lstStyle/>
          <a:p>
            <a:r>
              <a:rPr lang="en-US" sz="2800" b="1" dirty="0">
                <a:solidFill>
                  <a:schemeClr val="accent1">
                    <a:lumMod val="75000"/>
                  </a:schemeClr>
                </a:solidFill>
              </a:rPr>
              <a:t>O/S Used Space</a:t>
            </a:r>
          </a:p>
        </p:txBody>
      </p:sp>
      <p:cxnSp>
        <p:nvCxnSpPr>
          <p:cNvPr id="27" name="Connector: Elbow 26">
            <a:extLst>
              <a:ext uri="{FF2B5EF4-FFF2-40B4-BE49-F238E27FC236}">
                <a16:creationId xmlns:a16="http://schemas.microsoft.com/office/drawing/2014/main" id="{816F5CDE-D2F9-4708-AF65-1336ECAC3235}"/>
              </a:ext>
            </a:extLst>
          </p:cNvPr>
          <p:cNvCxnSpPr>
            <a:cxnSpLocks/>
          </p:cNvCxnSpPr>
          <p:nvPr/>
        </p:nvCxnSpPr>
        <p:spPr>
          <a:xfrm flipV="1">
            <a:off x="3211032" y="3806456"/>
            <a:ext cx="2296633" cy="935665"/>
          </a:xfrm>
          <a:prstGeom prst="bentConnector3">
            <a:avLst>
              <a:gd name="adj1" fmla="val -1389"/>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F645241-A571-4101-865E-A7E881E1F581}"/>
              </a:ext>
            </a:extLst>
          </p:cNvPr>
          <p:cNvCxnSpPr>
            <a:cxnSpLocks/>
          </p:cNvCxnSpPr>
          <p:nvPr/>
        </p:nvCxnSpPr>
        <p:spPr>
          <a:xfrm>
            <a:off x="1875295" y="4763386"/>
            <a:ext cx="1335737"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4254B2AE-8EA6-4D05-9D96-840140602EC1}"/>
              </a:ext>
            </a:extLst>
          </p:cNvPr>
          <p:cNvSpPr txBox="1"/>
          <p:nvPr/>
        </p:nvSpPr>
        <p:spPr>
          <a:xfrm>
            <a:off x="475340" y="3256065"/>
            <a:ext cx="2437978" cy="369332"/>
          </a:xfrm>
          <a:prstGeom prst="rect">
            <a:avLst/>
          </a:prstGeom>
          <a:noFill/>
        </p:spPr>
        <p:txBody>
          <a:bodyPr wrap="square" rtlCol="0">
            <a:spAutoFit/>
          </a:bodyPr>
          <a:lstStyle/>
          <a:p>
            <a:r>
              <a:rPr lang="en-US" dirty="0"/>
              <a:t>SQL Server File Growth</a:t>
            </a:r>
          </a:p>
        </p:txBody>
      </p:sp>
      <p:cxnSp>
        <p:nvCxnSpPr>
          <p:cNvPr id="33" name="Straight Arrow Connector 32">
            <a:extLst>
              <a:ext uri="{FF2B5EF4-FFF2-40B4-BE49-F238E27FC236}">
                <a16:creationId xmlns:a16="http://schemas.microsoft.com/office/drawing/2014/main" id="{8F1A703B-23E4-409C-B5A4-C976441D94D8}"/>
              </a:ext>
            </a:extLst>
          </p:cNvPr>
          <p:cNvCxnSpPr>
            <a:cxnSpLocks/>
          </p:cNvCxnSpPr>
          <p:nvPr/>
        </p:nvCxnSpPr>
        <p:spPr>
          <a:xfrm>
            <a:off x="2658140" y="3641141"/>
            <a:ext cx="435934" cy="729452"/>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43CBE798-BA81-438D-8248-46FC0E188979}"/>
              </a:ext>
            </a:extLst>
          </p:cNvPr>
          <p:cNvCxnSpPr>
            <a:cxnSpLocks/>
            <a:stCxn id="31" idx="3"/>
          </p:cNvCxnSpPr>
          <p:nvPr/>
        </p:nvCxnSpPr>
        <p:spPr>
          <a:xfrm flipV="1">
            <a:off x="2913318" y="3343328"/>
            <a:ext cx="2477389" cy="97403"/>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286589A5-89DD-4457-A6AF-B8ADBD98262C}"/>
              </a:ext>
            </a:extLst>
          </p:cNvPr>
          <p:cNvCxnSpPr>
            <a:cxnSpLocks/>
          </p:cNvCxnSpPr>
          <p:nvPr/>
        </p:nvCxnSpPr>
        <p:spPr>
          <a:xfrm flipV="1">
            <a:off x="2913318" y="2129040"/>
            <a:ext cx="4657063" cy="1111281"/>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1DBC1491-9E7A-4374-967E-AD486C09F127}"/>
              </a:ext>
            </a:extLst>
          </p:cNvPr>
          <p:cNvCxnSpPr/>
          <p:nvPr/>
        </p:nvCxnSpPr>
        <p:spPr>
          <a:xfrm>
            <a:off x="7985051" y="1105786"/>
            <a:ext cx="0" cy="2998381"/>
          </a:xfrm>
          <a:prstGeom prst="line">
            <a:avLst/>
          </a:prstGeom>
          <a:ln w="38100"/>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A4D5DC35-E9F9-4654-B8AF-83F1DBDCEAAE}"/>
              </a:ext>
            </a:extLst>
          </p:cNvPr>
          <p:cNvCxnSpPr/>
          <p:nvPr/>
        </p:nvCxnSpPr>
        <p:spPr>
          <a:xfrm>
            <a:off x="9913088" y="1105786"/>
            <a:ext cx="0" cy="2998381"/>
          </a:xfrm>
          <a:prstGeom prst="line">
            <a:avLst/>
          </a:prstGeom>
          <a:ln w="38100"/>
        </p:spPr>
        <p:style>
          <a:lnRef idx="1">
            <a:schemeClr val="dk1"/>
          </a:lnRef>
          <a:fillRef idx="0">
            <a:schemeClr val="dk1"/>
          </a:fillRef>
          <a:effectRef idx="0">
            <a:schemeClr val="dk1"/>
          </a:effectRef>
          <a:fontRef idx="minor">
            <a:schemeClr val="tx1"/>
          </a:fontRef>
        </p:style>
      </p:cxnSp>
      <p:sp>
        <p:nvSpPr>
          <p:cNvPr id="44" name="TextBox 43">
            <a:extLst>
              <a:ext uri="{FF2B5EF4-FFF2-40B4-BE49-F238E27FC236}">
                <a16:creationId xmlns:a16="http://schemas.microsoft.com/office/drawing/2014/main" id="{2447B100-4AFC-4765-AAE7-97AFD7961AB8}"/>
              </a:ext>
            </a:extLst>
          </p:cNvPr>
          <p:cNvSpPr txBox="1"/>
          <p:nvPr/>
        </p:nvSpPr>
        <p:spPr>
          <a:xfrm>
            <a:off x="7894674" y="4215469"/>
            <a:ext cx="2331653" cy="369332"/>
          </a:xfrm>
          <a:prstGeom prst="rect">
            <a:avLst/>
          </a:prstGeom>
          <a:noFill/>
        </p:spPr>
        <p:txBody>
          <a:bodyPr wrap="square" rtlCol="0">
            <a:spAutoFit/>
          </a:bodyPr>
          <a:lstStyle/>
          <a:p>
            <a:r>
              <a:rPr lang="en-US" dirty="0"/>
              <a:t>Time Frame Analyzed</a:t>
            </a:r>
          </a:p>
        </p:txBody>
      </p:sp>
    </p:spTree>
    <p:extLst>
      <p:ext uri="{BB962C8B-B14F-4D97-AF65-F5344CB8AC3E}">
        <p14:creationId xmlns:p14="http://schemas.microsoft.com/office/powerpoint/2010/main" val="464103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childTnLst>
                          </p:cTn>
                        </p:par>
                        <p:par>
                          <p:cTn id="33" fill="hold">
                            <p:stCondLst>
                              <p:cond delay="0"/>
                            </p:stCondLst>
                            <p:childTnLst>
                              <p:par>
                                <p:cTn id="34" presetID="1" presetClass="entr" presetSubtype="0" fill="hold" grpId="0" nodeType="afterEffect">
                                  <p:stCondLst>
                                    <p:cond delay="0"/>
                                  </p:stCondLst>
                                  <p:childTnLst>
                                    <p:set>
                                      <p:cBhvr>
                                        <p:cTn id="35"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1"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Database Capacity Planning</a:t>
            </a:r>
          </a:p>
        </p:txBody>
      </p:sp>
      <p:sp>
        <p:nvSpPr>
          <p:cNvPr id="5" name="TextBox 4">
            <a:extLst>
              <a:ext uri="{FF2B5EF4-FFF2-40B4-BE49-F238E27FC236}">
                <a16:creationId xmlns:a16="http://schemas.microsoft.com/office/drawing/2014/main" id="{626CCC0A-4340-436F-851D-85F6452F43E5}"/>
              </a:ext>
            </a:extLst>
          </p:cNvPr>
          <p:cNvSpPr txBox="1"/>
          <p:nvPr/>
        </p:nvSpPr>
        <p:spPr>
          <a:xfrm>
            <a:off x="0" y="2459504"/>
            <a:ext cx="12191999" cy="1938992"/>
          </a:xfrm>
          <a:prstGeom prst="rect">
            <a:avLst/>
          </a:prstGeom>
          <a:noFill/>
        </p:spPr>
        <p:txBody>
          <a:bodyPr wrap="square" rtlCol="0">
            <a:spAutoFit/>
          </a:bodyPr>
          <a:lstStyle/>
          <a:p>
            <a:pPr algn="ctr"/>
            <a:r>
              <a:rPr lang="en-US" sz="4000" dirty="0"/>
              <a:t>Budget your time</a:t>
            </a:r>
          </a:p>
          <a:p>
            <a:pPr algn="ctr"/>
            <a:endParaRPr lang="en-US" sz="4000" dirty="0"/>
          </a:p>
          <a:p>
            <a:pPr algn="ctr"/>
            <a:r>
              <a:rPr lang="en-US" sz="4000" dirty="0"/>
              <a:t>Budget your costs</a:t>
            </a:r>
          </a:p>
        </p:txBody>
      </p:sp>
    </p:spTree>
    <p:extLst>
      <p:ext uri="{BB962C8B-B14F-4D97-AF65-F5344CB8AC3E}">
        <p14:creationId xmlns:p14="http://schemas.microsoft.com/office/powerpoint/2010/main" val="3301697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Cloud Management</a:t>
            </a:r>
          </a:p>
        </p:txBody>
      </p:sp>
      <p:sp>
        <p:nvSpPr>
          <p:cNvPr id="2" name="Text Placeholder 1">
            <a:extLst>
              <a:ext uri="{FF2B5EF4-FFF2-40B4-BE49-F238E27FC236}">
                <a16:creationId xmlns:a16="http://schemas.microsoft.com/office/drawing/2014/main" id="{EAE557BF-3F50-4E36-9F9E-C6CA89FF74C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393283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Modern Capacity Planning</a:t>
            </a:r>
          </a:p>
        </p:txBody>
      </p:sp>
      <p:sp>
        <p:nvSpPr>
          <p:cNvPr id="2" name="Content Placeholder 1"/>
          <p:cNvSpPr>
            <a:spLocks noGrp="1"/>
          </p:cNvSpPr>
          <p:nvPr>
            <p:ph idx="4294967295"/>
          </p:nvPr>
        </p:nvSpPr>
        <p:spPr>
          <a:xfrm>
            <a:off x="0" y="1260475"/>
            <a:ext cx="9194800" cy="4530725"/>
          </a:xfrm>
        </p:spPr>
        <p:txBody>
          <a:bodyPr>
            <a:normAutofit/>
          </a:bodyPr>
          <a:lstStyle/>
          <a:p>
            <a:endParaRPr lang="en-US" dirty="0"/>
          </a:p>
          <a:p>
            <a:pPr marL="457200" lvl="1" indent="0">
              <a:buNone/>
            </a:pPr>
            <a:r>
              <a:rPr lang="en-US" sz="2800" dirty="0"/>
              <a:t>Don’t expect huge cost savings</a:t>
            </a:r>
          </a:p>
          <a:p>
            <a:pPr marL="457200" lvl="1" indent="0">
              <a:buNone/>
            </a:pPr>
            <a:endParaRPr lang="en-US" sz="2800" dirty="0"/>
          </a:p>
          <a:p>
            <a:pPr marL="457200" lvl="1" indent="0">
              <a:buNone/>
            </a:pPr>
            <a:r>
              <a:rPr lang="en-US" sz="2800" dirty="0"/>
              <a:t>Don’t over-provision</a:t>
            </a:r>
          </a:p>
          <a:p>
            <a:pPr marL="457200" lvl="1" indent="0">
              <a:buNone/>
            </a:pPr>
            <a:endParaRPr lang="en-US" sz="2800" dirty="0"/>
          </a:p>
          <a:p>
            <a:pPr marL="457200" lvl="1" indent="0">
              <a:buNone/>
            </a:pPr>
            <a:r>
              <a:rPr lang="en-US" sz="2800" dirty="0"/>
              <a:t>Don’t be afraid to change specifications</a:t>
            </a:r>
            <a:endParaRPr lang="en-US" dirty="0"/>
          </a:p>
        </p:txBody>
      </p:sp>
    </p:spTree>
    <p:extLst>
      <p:ext uri="{BB962C8B-B14F-4D97-AF65-F5344CB8AC3E}">
        <p14:creationId xmlns:p14="http://schemas.microsoft.com/office/powerpoint/2010/main" val="554626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Keep Up with Changes</a:t>
            </a:r>
          </a:p>
        </p:txBody>
      </p:sp>
      <p:sp>
        <p:nvSpPr>
          <p:cNvPr id="2" name="Content Placeholder 1"/>
          <p:cNvSpPr>
            <a:spLocks noGrp="1"/>
          </p:cNvSpPr>
          <p:nvPr>
            <p:ph idx="4294967295"/>
          </p:nvPr>
        </p:nvSpPr>
        <p:spPr>
          <a:xfrm>
            <a:off x="0" y="1260475"/>
            <a:ext cx="9194800" cy="4530725"/>
          </a:xfrm>
        </p:spPr>
        <p:txBody>
          <a:bodyPr>
            <a:normAutofit/>
          </a:bodyPr>
          <a:lstStyle/>
          <a:p>
            <a:endParaRPr lang="en-US" dirty="0"/>
          </a:p>
          <a:p>
            <a:pPr marL="457200" lvl="1" indent="0">
              <a:buNone/>
            </a:pPr>
            <a:r>
              <a:rPr lang="en-US" sz="2800" dirty="0"/>
              <a:t>Take advantage of cost or performance improvements</a:t>
            </a:r>
          </a:p>
          <a:p>
            <a:pPr marL="457200" lvl="1" indent="0">
              <a:buNone/>
            </a:pPr>
            <a:endParaRPr lang="en-US" sz="2800" dirty="0"/>
          </a:p>
          <a:p>
            <a:pPr marL="457200" lvl="1" indent="0">
              <a:buNone/>
            </a:pPr>
            <a:r>
              <a:rPr lang="en-US" sz="2800" dirty="0"/>
              <a:t>Resource Pools</a:t>
            </a:r>
            <a:endParaRPr lang="en-US" dirty="0"/>
          </a:p>
          <a:p>
            <a:endParaRPr lang="en-US" dirty="0"/>
          </a:p>
        </p:txBody>
      </p:sp>
    </p:spTree>
    <p:extLst>
      <p:ext uri="{BB962C8B-B14F-4D97-AF65-F5344CB8AC3E}">
        <p14:creationId xmlns:p14="http://schemas.microsoft.com/office/powerpoint/2010/main" val="3460672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Keep Up with Changes</a:t>
            </a:r>
          </a:p>
        </p:txBody>
      </p:sp>
      <p:sp>
        <p:nvSpPr>
          <p:cNvPr id="14" name="Flowchart: Magnetic Disk 13">
            <a:extLst>
              <a:ext uri="{FF2B5EF4-FFF2-40B4-BE49-F238E27FC236}">
                <a16:creationId xmlns:a16="http://schemas.microsoft.com/office/drawing/2014/main" id="{2E9565B7-4929-4E37-8FA7-B55C90358CC1}"/>
              </a:ext>
            </a:extLst>
          </p:cNvPr>
          <p:cNvSpPr/>
          <p:nvPr/>
        </p:nvSpPr>
        <p:spPr>
          <a:xfrm>
            <a:off x="9956156" y="4059382"/>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lowchart: Magnetic Disk 14">
            <a:extLst>
              <a:ext uri="{FF2B5EF4-FFF2-40B4-BE49-F238E27FC236}">
                <a16:creationId xmlns:a16="http://schemas.microsoft.com/office/drawing/2014/main" id="{E8A93F1E-4179-4705-A8BE-4ACA6CE17D58}"/>
              </a:ext>
            </a:extLst>
          </p:cNvPr>
          <p:cNvSpPr/>
          <p:nvPr/>
        </p:nvSpPr>
        <p:spPr>
          <a:xfrm>
            <a:off x="9928447" y="2649682"/>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owchart: Magnetic Disk 15">
            <a:extLst>
              <a:ext uri="{FF2B5EF4-FFF2-40B4-BE49-F238E27FC236}">
                <a16:creationId xmlns:a16="http://schemas.microsoft.com/office/drawing/2014/main" id="{84015C67-E83D-4A78-9297-8C4F954E93FC}"/>
              </a:ext>
            </a:extLst>
          </p:cNvPr>
          <p:cNvSpPr/>
          <p:nvPr/>
        </p:nvSpPr>
        <p:spPr>
          <a:xfrm>
            <a:off x="8252047" y="4062846"/>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lowchart: Magnetic Disk 16">
            <a:extLst>
              <a:ext uri="{FF2B5EF4-FFF2-40B4-BE49-F238E27FC236}">
                <a16:creationId xmlns:a16="http://schemas.microsoft.com/office/drawing/2014/main" id="{36C5ADB7-00EE-4124-9428-D441E6B1DE61}"/>
              </a:ext>
            </a:extLst>
          </p:cNvPr>
          <p:cNvSpPr/>
          <p:nvPr/>
        </p:nvSpPr>
        <p:spPr>
          <a:xfrm>
            <a:off x="8224338" y="2653146"/>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lowchart: Magnetic Disk 17">
            <a:extLst>
              <a:ext uri="{FF2B5EF4-FFF2-40B4-BE49-F238E27FC236}">
                <a16:creationId xmlns:a16="http://schemas.microsoft.com/office/drawing/2014/main" id="{8EEF8888-450A-4DFB-A832-5EE6186B805B}"/>
              </a:ext>
            </a:extLst>
          </p:cNvPr>
          <p:cNvSpPr/>
          <p:nvPr/>
        </p:nvSpPr>
        <p:spPr>
          <a:xfrm>
            <a:off x="6672629" y="4059382"/>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Magnetic Disk 18">
            <a:extLst>
              <a:ext uri="{FF2B5EF4-FFF2-40B4-BE49-F238E27FC236}">
                <a16:creationId xmlns:a16="http://schemas.microsoft.com/office/drawing/2014/main" id="{FB84BDA6-20D7-41C4-8C75-48E71EB1A527}"/>
              </a:ext>
            </a:extLst>
          </p:cNvPr>
          <p:cNvSpPr/>
          <p:nvPr/>
        </p:nvSpPr>
        <p:spPr>
          <a:xfrm>
            <a:off x="6644920" y="2649682"/>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lowchart: Magnetic Disk 21">
            <a:extLst>
              <a:ext uri="{FF2B5EF4-FFF2-40B4-BE49-F238E27FC236}">
                <a16:creationId xmlns:a16="http://schemas.microsoft.com/office/drawing/2014/main" id="{E0B872BE-0395-4C04-9512-67D741AEBBF5}"/>
              </a:ext>
            </a:extLst>
          </p:cNvPr>
          <p:cNvSpPr/>
          <p:nvPr/>
        </p:nvSpPr>
        <p:spPr>
          <a:xfrm>
            <a:off x="5134774" y="4055918"/>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lowchart: Magnetic Disk 22">
            <a:extLst>
              <a:ext uri="{FF2B5EF4-FFF2-40B4-BE49-F238E27FC236}">
                <a16:creationId xmlns:a16="http://schemas.microsoft.com/office/drawing/2014/main" id="{BF4A2060-C471-4674-AC64-3E7ADEA3D791}"/>
              </a:ext>
            </a:extLst>
          </p:cNvPr>
          <p:cNvSpPr/>
          <p:nvPr/>
        </p:nvSpPr>
        <p:spPr>
          <a:xfrm>
            <a:off x="5107065" y="2646218"/>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lowchart: Magnetic Disk 23">
            <a:extLst>
              <a:ext uri="{FF2B5EF4-FFF2-40B4-BE49-F238E27FC236}">
                <a16:creationId xmlns:a16="http://schemas.microsoft.com/office/drawing/2014/main" id="{BAA40176-69DF-4E23-93EF-3578201A2FD6}"/>
              </a:ext>
            </a:extLst>
          </p:cNvPr>
          <p:cNvSpPr/>
          <p:nvPr/>
        </p:nvSpPr>
        <p:spPr>
          <a:xfrm>
            <a:off x="3430665" y="4059382"/>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lowchart: Magnetic Disk 24">
            <a:extLst>
              <a:ext uri="{FF2B5EF4-FFF2-40B4-BE49-F238E27FC236}">
                <a16:creationId xmlns:a16="http://schemas.microsoft.com/office/drawing/2014/main" id="{611DD200-AFE9-45B1-83DC-4A4E8315FF1C}"/>
              </a:ext>
            </a:extLst>
          </p:cNvPr>
          <p:cNvSpPr/>
          <p:nvPr/>
        </p:nvSpPr>
        <p:spPr>
          <a:xfrm>
            <a:off x="3402956" y="2649682"/>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Magnetic Disk 25">
            <a:extLst>
              <a:ext uri="{FF2B5EF4-FFF2-40B4-BE49-F238E27FC236}">
                <a16:creationId xmlns:a16="http://schemas.microsoft.com/office/drawing/2014/main" id="{1DFA301B-F713-4F53-B366-1980621FBFDF}"/>
              </a:ext>
            </a:extLst>
          </p:cNvPr>
          <p:cNvSpPr/>
          <p:nvPr/>
        </p:nvSpPr>
        <p:spPr>
          <a:xfrm>
            <a:off x="1851247" y="4055918"/>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lowchart: Magnetic Disk 26">
            <a:extLst>
              <a:ext uri="{FF2B5EF4-FFF2-40B4-BE49-F238E27FC236}">
                <a16:creationId xmlns:a16="http://schemas.microsoft.com/office/drawing/2014/main" id="{B725EF43-EB50-4A70-A6BD-DD2A7B8EACFE}"/>
              </a:ext>
            </a:extLst>
          </p:cNvPr>
          <p:cNvSpPr/>
          <p:nvPr/>
        </p:nvSpPr>
        <p:spPr>
          <a:xfrm>
            <a:off x="1823538" y="2646218"/>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902D2C0-9B43-4CB7-A35A-332216621417}"/>
              </a:ext>
            </a:extLst>
          </p:cNvPr>
          <p:cNvSpPr/>
          <p:nvPr/>
        </p:nvSpPr>
        <p:spPr>
          <a:xfrm>
            <a:off x="3401149" y="1753663"/>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29" name="Rectangle 28">
            <a:extLst>
              <a:ext uri="{FF2B5EF4-FFF2-40B4-BE49-F238E27FC236}">
                <a16:creationId xmlns:a16="http://schemas.microsoft.com/office/drawing/2014/main" id="{F67B9A43-B461-45DD-814E-31E10A2F4EF9}"/>
              </a:ext>
            </a:extLst>
          </p:cNvPr>
          <p:cNvSpPr/>
          <p:nvPr/>
        </p:nvSpPr>
        <p:spPr>
          <a:xfrm>
            <a:off x="1810064" y="1729816"/>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30" name="Rectangle 29">
            <a:extLst>
              <a:ext uri="{FF2B5EF4-FFF2-40B4-BE49-F238E27FC236}">
                <a16:creationId xmlns:a16="http://schemas.microsoft.com/office/drawing/2014/main" id="{D3DE4E8D-B9B1-49A8-82D3-B55F8F0ED429}"/>
              </a:ext>
            </a:extLst>
          </p:cNvPr>
          <p:cNvSpPr/>
          <p:nvPr/>
        </p:nvSpPr>
        <p:spPr>
          <a:xfrm>
            <a:off x="6712385" y="4558145"/>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31" name="Rectangle 30">
            <a:extLst>
              <a:ext uri="{FF2B5EF4-FFF2-40B4-BE49-F238E27FC236}">
                <a16:creationId xmlns:a16="http://schemas.microsoft.com/office/drawing/2014/main" id="{D00EA34F-2C80-4B95-B1DC-9CFF11057808}"/>
              </a:ext>
            </a:extLst>
          </p:cNvPr>
          <p:cNvSpPr/>
          <p:nvPr/>
        </p:nvSpPr>
        <p:spPr>
          <a:xfrm>
            <a:off x="5174530" y="4558145"/>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32" name="Rectangle 31">
            <a:extLst>
              <a:ext uri="{FF2B5EF4-FFF2-40B4-BE49-F238E27FC236}">
                <a16:creationId xmlns:a16="http://schemas.microsoft.com/office/drawing/2014/main" id="{BDA694A9-2979-4DF8-A0CD-50212C479577}"/>
              </a:ext>
            </a:extLst>
          </p:cNvPr>
          <p:cNvSpPr/>
          <p:nvPr/>
        </p:nvSpPr>
        <p:spPr>
          <a:xfrm>
            <a:off x="3430665" y="4558145"/>
            <a:ext cx="553040" cy="923330"/>
          </a:xfrm>
          <a:prstGeom prst="rect">
            <a:avLst/>
          </a:prstGeom>
          <a:noFill/>
          <a:ln>
            <a:solidFill>
              <a:srgbClr val="92D050"/>
            </a:solidFill>
          </a:ln>
        </p:spPr>
        <p:txBody>
          <a:bodyPr wrap="squar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34" name="Rectangle 33">
            <a:extLst>
              <a:ext uri="{FF2B5EF4-FFF2-40B4-BE49-F238E27FC236}">
                <a16:creationId xmlns:a16="http://schemas.microsoft.com/office/drawing/2014/main" id="{082A8305-8A0D-4A3A-BE9E-3322F6F11A3F}"/>
              </a:ext>
            </a:extLst>
          </p:cNvPr>
          <p:cNvSpPr/>
          <p:nvPr/>
        </p:nvSpPr>
        <p:spPr>
          <a:xfrm>
            <a:off x="8334270" y="4581389"/>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35" name="Rectangle 34">
            <a:extLst>
              <a:ext uri="{FF2B5EF4-FFF2-40B4-BE49-F238E27FC236}">
                <a16:creationId xmlns:a16="http://schemas.microsoft.com/office/drawing/2014/main" id="{E88D320C-C70A-4C27-810C-11834D3E730E}"/>
              </a:ext>
            </a:extLst>
          </p:cNvPr>
          <p:cNvSpPr/>
          <p:nvPr/>
        </p:nvSpPr>
        <p:spPr>
          <a:xfrm>
            <a:off x="10001173" y="4634345"/>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36" name="Rectangle 35">
            <a:extLst>
              <a:ext uri="{FF2B5EF4-FFF2-40B4-BE49-F238E27FC236}">
                <a16:creationId xmlns:a16="http://schemas.microsoft.com/office/drawing/2014/main" id="{8E4019E1-31E4-4203-87BA-5126C5CDA6FE}"/>
              </a:ext>
            </a:extLst>
          </p:cNvPr>
          <p:cNvSpPr/>
          <p:nvPr/>
        </p:nvSpPr>
        <p:spPr>
          <a:xfrm>
            <a:off x="1826468" y="4542288"/>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37" name="Rectangle 36">
            <a:extLst>
              <a:ext uri="{FF2B5EF4-FFF2-40B4-BE49-F238E27FC236}">
                <a16:creationId xmlns:a16="http://schemas.microsoft.com/office/drawing/2014/main" id="{507EED03-07AD-4534-AE1E-02A6FF66E769}"/>
              </a:ext>
            </a:extLst>
          </p:cNvPr>
          <p:cNvSpPr/>
          <p:nvPr/>
        </p:nvSpPr>
        <p:spPr>
          <a:xfrm>
            <a:off x="5159248" y="1816207"/>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38" name="Rectangle 37">
            <a:extLst>
              <a:ext uri="{FF2B5EF4-FFF2-40B4-BE49-F238E27FC236}">
                <a16:creationId xmlns:a16="http://schemas.microsoft.com/office/drawing/2014/main" id="{6BD5CF2C-0FB2-40DB-9353-1B1B4C7FAAB4}"/>
              </a:ext>
            </a:extLst>
          </p:cNvPr>
          <p:cNvSpPr/>
          <p:nvPr/>
        </p:nvSpPr>
        <p:spPr>
          <a:xfrm>
            <a:off x="6684676" y="1786067"/>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39" name="Rectangle 38">
            <a:extLst>
              <a:ext uri="{FF2B5EF4-FFF2-40B4-BE49-F238E27FC236}">
                <a16:creationId xmlns:a16="http://schemas.microsoft.com/office/drawing/2014/main" id="{1F1436F8-82D0-4957-A471-E53C30D1555A}"/>
              </a:ext>
            </a:extLst>
          </p:cNvPr>
          <p:cNvSpPr/>
          <p:nvPr/>
        </p:nvSpPr>
        <p:spPr>
          <a:xfrm>
            <a:off x="8248717" y="1801852"/>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40" name="Rectangle 39">
            <a:extLst>
              <a:ext uri="{FF2B5EF4-FFF2-40B4-BE49-F238E27FC236}">
                <a16:creationId xmlns:a16="http://schemas.microsoft.com/office/drawing/2014/main" id="{2E36C34E-7801-4A59-A8E2-1B4E8FDB8B08}"/>
              </a:ext>
            </a:extLst>
          </p:cNvPr>
          <p:cNvSpPr/>
          <p:nvPr/>
        </p:nvSpPr>
        <p:spPr>
          <a:xfrm>
            <a:off x="9968203" y="1808019"/>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Tree>
    <p:extLst>
      <p:ext uri="{BB962C8B-B14F-4D97-AF65-F5344CB8AC3E}">
        <p14:creationId xmlns:p14="http://schemas.microsoft.com/office/powerpoint/2010/main" val="511400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B672BB-19E5-4AD3-9B26-5A2C212E6009}"/>
              </a:ext>
            </a:extLst>
          </p:cNvPr>
          <p:cNvSpPr>
            <a:spLocks noGrp="1"/>
          </p:cNvSpPr>
          <p:nvPr>
            <p:ph type="title"/>
          </p:nvPr>
        </p:nvSpPr>
        <p:spPr>
          <a:xfrm>
            <a:off x="773654" y="244417"/>
            <a:ext cx="10668000" cy="817564"/>
          </a:xfrm>
        </p:spPr>
        <p:txBody>
          <a:bodyPr/>
          <a:lstStyle/>
          <a:p>
            <a:r>
              <a:rPr lang="en-US" dirty="0"/>
              <a:t>Expected Audience</a:t>
            </a:r>
          </a:p>
        </p:txBody>
      </p:sp>
      <p:sp>
        <p:nvSpPr>
          <p:cNvPr id="2" name="Text Placeholder 1"/>
          <p:cNvSpPr>
            <a:spLocks noGrp="1"/>
          </p:cNvSpPr>
          <p:nvPr>
            <p:ph sz="half" idx="1"/>
          </p:nvPr>
        </p:nvSpPr>
        <p:spPr>
          <a:xfrm>
            <a:off x="769420" y="2488557"/>
            <a:ext cx="10180231" cy="3378844"/>
          </a:xfrm>
        </p:spPr>
        <p:txBody>
          <a:bodyPr/>
          <a:lstStyle/>
          <a:p>
            <a:r>
              <a:rPr lang="en-US" dirty="0"/>
              <a:t>Anyone that support a SQL Server Instance</a:t>
            </a:r>
          </a:p>
          <a:p>
            <a:endParaRPr lang="en-US" sz="3200" kern="0" dirty="0"/>
          </a:p>
          <a:p>
            <a:endParaRPr lang="en-US" sz="3200" kern="0" dirty="0"/>
          </a:p>
        </p:txBody>
      </p:sp>
    </p:spTree>
    <p:extLst>
      <p:ext uri="{BB962C8B-B14F-4D97-AF65-F5344CB8AC3E}">
        <p14:creationId xmlns:p14="http://schemas.microsoft.com/office/powerpoint/2010/main" val="37294428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Keep Up with Changes</a:t>
            </a:r>
          </a:p>
        </p:txBody>
      </p:sp>
      <p:sp>
        <p:nvSpPr>
          <p:cNvPr id="14" name="Flowchart: Magnetic Disk 13">
            <a:extLst>
              <a:ext uri="{FF2B5EF4-FFF2-40B4-BE49-F238E27FC236}">
                <a16:creationId xmlns:a16="http://schemas.microsoft.com/office/drawing/2014/main" id="{2E9565B7-4929-4E37-8FA7-B55C90358CC1}"/>
              </a:ext>
            </a:extLst>
          </p:cNvPr>
          <p:cNvSpPr/>
          <p:nvPr/>
        </p:nvSpPr>
        <p:spPr>
          <a:xfrm>
            <a:off x="9699800" y="4020248"/>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lowchart: Magnetic Disk 14">
            <a:extLst>
              <a:ext uri="{FF2B5EF4-FFF2-40B4-BE49-F238E27FC236}">
                <a16:creationId xmlns:a16="http://schemas.microsoft.com/office/drawing/2014/main" id="{E8A93F1E-4179-4705-A8BE-4ACA6CE17D58}"/>
              </a:ext>
            </a:extLst>
          </p:cNvPr>
          <p:cNvSpPr/>
          <p:nvPr/>
        </p:nvSpPr>
        <p:spPr>
          <a:xfrm>
            <a:off x="9699800" y="2638290"/>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owchart: Magnetic Disk 15">
            <a:extLst>
              <a:ext uri="{FF2B5EF4-FFF2-40B4-BE49-F238E27FC236}">
                <a16:creationId xmlns:a16="http://schemas.microsoft.com/office/drawing/2014/main" id="{84015C67-E83D-4A78-9297-8C4F954E93FC}"/>
              </a:ext>
            </a:extLst>
          </p:cNvPr>
          <p:cNvSpPr/>
          <p:nvPr/>
        </p:nvSpPr>
        <p:spPr>
          <a:xfrm>
            <a:off x="8252047" y="4062846"/>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lowchart: Magnetic Disk 16">
            <a:extLst>
              <a:ext uri="{FF2B5EF4-FFF2-40B4-BE49-F238E27FC236}">
                <a16:creationId xmlns:a16="http://schemas.microsoft.com/office/drawing/2014/main" id="{36C5ADB7-00EE-4124-9428-D441E6B1DE61}"/>
              </a:ext>
            </a:extLst>
          </p:cNvPr>
          <p:cNvSpPr/>
          <p:nvPr/>
        </p:nvSpPr>
        <p:spPr>
          <a:xfrm>
            <a:off x="8224338" y="2653146"/>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lowchart: Magnetic Disk 17">
            <a:extLst>
              <a:ext uri="{FF2B5EF4-FFF2-40B4-BE49-F238E27FC236}">
                <a16:creationId xmlns:a16="http://schemas.microsoft.com/office/drawing/2014/main" id="{8EEF8888-450A-4DFB-A832-5EE6186B805B}"/>
              </a:ext>
            </a:extLst>
          </p:cNvPr>
          <p:cNvSpPr/>
          <p:nvPr/>
        </p:nvSpPr>
        <p:spPr>
          <a:xfrm>
            <a:off x="6672629" y="4059382"/>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Magnetic Disk 18">
            <a:extLst>
              <a:ext uri="{FF2B5EF4-FFF2-40B4-BE49-F238E27FC236}">
                <a16:creationId xmlns:a16="http://schemas.microsoft.com/office/drawing/2014/main" id="{FB84BDA6-20D7-41C4-8C75-48E71EB1A527}"/>
              </a:ext>
            </a:extLst>
          </p:cNvPr>
          <p:cNvSpPr/>
          <p:nvPr/>
        </p:nvSpPr>
        <p:spPr>
          <a:xfrm>
            <a:off x="6644920" y="2649682"/>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lowchart: Magnetic Disk 21">
            <a:extLst>
              <a:ext uri="{FF2B5EF4-FFF2-40B4-BE49-F238E27FC236}">
                <a16:creationId xmlns:a16="http://schemas.microsoft.com/office/drawing/2014/main" id="{E0B872BE-0395-4C04-9512-67D741AEBBF5}"/>
              </a:ext>
            </a:extLst>
          </p:cNvPr>
          <p:cNvSpPr/>
          <p:nvPr/>
        </p:nvSpPr>
        <p:spPr>
          <a:xfrm>
            <a:off x="5134774" y="4055918"/>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lowchart: Magnetic Disk 22">
            <a:extLst>
              <a:ext uri="{FF2B5EF4-FFF2-40B4-BE49-F238E27FC236}">
                <a16:creationId xmlns:a16="http://schemas.microsoft.com/office/drawing/2014/main" id="{BF4A2060-C471-4674-AC64-3E7ADEA3D791}"/>
              </a:ext>
            </a:extLst>
          </p:cNvPr>
          <p:cNvSpPr/>
          <p:nvPr/>
        </p:nvSpPr>
        <p:spPr>
          <a:xfrm>
            <a:off x="5107065" y="2646218"/>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lowchart: Magnetic Disk 23">
            <a:extLst>
              <a:ext uri="{FF2B5EF4-FFF2-40B4-BE49-F238E27FC236}">
                <a16:creationId xmlns:a16="http://schemas.microsoft.com/office/drawing/2014/main" id="{BAA40176-69DF-4E23-93EF-3578201A2FD6}"/>
              </a:ext>
            </a:extLst>
          </p:cNvPr>
          <p:cNvSpPr/>
          <p:nvPr/>
        </p:nvSpPr>
        <p:spPr>
          <a:xfrm>
            <a:off x="3430665" y="4059382"/>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lowchart: Magnetic Disk 24">
            <a:extLst>
              <a:ext uri="{FF2B5EF4-FFF2-40B4-BE49-F238E27FC236}">
                <a16:creationId xmlns:a16="http://schemas.microsoft.com/office/drawing/2014/main" id="{611DD200-AFE9-45B1-83DC-4A4E8315FF1C}"/>
              </a:ext>
            </a:extLst>
          </p:cNvPr>
          <p:cNvSpPr/>
          <p:nvPr/>
        </p:nvSpPr>
        <p:spPr>
          <a:xfrm>
            <a:off x="3402956" y="2649682"/>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Magnetic Disk 25">
            <a:extLst>
              <a:ext uri="{FF2B5EF4-FFF2-40B4-BE49-F238E27FC236}">
                <a16:creationId xmlns:a16="http://schemas.microsoft.com/office/drawing/2014/main" id="{1DFA301B-F713-4F53-B366-1980621FBFDF}"/>
              </a:ext>
            </a:extLst>
          </p:cNvPr>
          <p:cNvSpPr/>
          <p:nvPr/>
        </p:nvSpPr>
        <p:spPr>
          <a:xfrm>
            <a:off x="1851247" y="4055918"/>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lowchart: Magnetic Disk 26">
            <a:extLst>
              <a:ext uri="{FF2B5EF4-FFF2-40B4-BE49-F238E27FC236}">
                <a16:creationId xmlns:a16="http://schemas.microsoft.com/office/drawing/2014/main" id="{B725EF43-EB50-4A70-A6BD-DD2A7B8EACFE}"/>
              </a:ext>
            </a:extLst>
          </p:cNvPr>
          <p:cNvSpPr/>
          <p:nvPr/>
        </p:nvSpPr>
        <p:spPr>
          <a:xfrm>
            <a:off x="1823538" y="2646218"/>
            <a:ext cx="581892" cy="58881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902D2C0-9B43-4CB7-A35A-332216621417}"/>
              </a:ext>
            </a:extLst>
          </p:cNvPr>
          <p:cNvSpPr/>
          <p:nvPr/>
        </p:nvSpPr>
        <p:spPr>
          <a:xfrm>
            <a:off x="2916428" y="1558667"/>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29" name="Rectangle 28">
            <a:extLst>
              <a:ext uri="{FF2B5EF4-FFF2-40B4-BE49-F238E27FC236}">
                <a16:creationId xmlns:a16="http://schemas.microsoft.com/office/drawing/2014/main" id="{F67B9A43-B461-45DD-814E-31E10A2F4EF9}"/>
              </a:ext>
            </a:extLst>
          </p:cNvPr>
          <p:cNvSpPr/>
          <p:nvPr/>
        </p:nvSpPr>
        <p:spPr>
          <a:xfrm>
            <a:off x="2348201" y="1558667"/>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37" name="Rectangle 36">
            <a:extLst>
              <a:ext uri="{FF2B5EF4-FFF2-40B4-BE49-F238E27FC236}">
                <a16:creationId xmlns:a16="http://schemas.microsoft.com/office/drawing/2014/main" id="{507EED03-07AD-4534-AE1E-02A6FF66E769}"/>
              </a:ext>
            </a:extLst>
          </p:cNvPr>
          <p:cNvSpPr/>
          <p:nvPr/>
        </p:nvSpPr>
        <p:spPr>
          <a:xfrm>
            <a:off x="5687150" y="1558667"/>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38" name="Rectangle 37">
            <a:extLst>
              <a:ext uri="{FF2B5EF4-FFF2-40B4-BE49-F238E27FC236}">
                <a16:creationId xmlns:a16="http://schemas.microsoft.com/office/drawing/2014/main" id="{6BD5CF2C-0FB2-40DB-9353-1B1B4C7FAAB4}"/>
              </a:ext>
            </a:extLst>
          </p:cNvPr>
          <p:cNvSpPr/>
          <p:nvPr/>
        </p:nvSpPr>
        <p:spPr>
          <a:xfrm>
            <a:off x="6304813" y="1564139"/>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39" name="Rectangle 38">
            <a:extLst>
              <a:ext uri="{FF2B5EF4-FFF2-40B4-BE49-F238E27FC236}">
                <a16:creationId xmlns:a16="http://schemas.microsoft.com/office/drawing/2014/main" id="{1F1436F8-82D0-4957-A471-E53C30D1555A}"/>
              </a:ext>
            </a:extLst>
          </p:cNvPr>
          <p:cNvSpPr/>
          <p:nvPr/>
        </p:nvSpPr>
        <p:spPr>
          <a:xfrm>
            <a:off x="8755506" y="1558665"/>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40" name="Rectangle 39">
            <a:extLst>
              <a:ext uri="{FF2B5EF4-FFF2-40B4-BE49-F238E27FC236}">
                <a16:creationId xmlns:a16="http://schemas.microsoft.com/office/drawing/2014/main" id="{2E36C34E-7801-4A59-A8E2-1B4E8FDB8B08}"/>
              </a:ext>
            </a:extLst>
          </p:cNvPr>
          <p:cNvSpPr/>
          <p:nvPr/>
        </p:nvSpPr>
        <p:spPr>
          <a:xfrm>
            <a:off x="9356185" y="1557698"/>
            <a:ext cx="542136" cy="923330"/>
          </a:xfrm>
          <a:prstGeom prst="rect">
            <a:avLst/>
          </a:prstGeom>
          <a:noFill/>
          <a:ln>
            <a:solidFill>
              <a:srgbClr val="92D050"/>
            </a:solidFill>
          </a:ln>
        </p:spPr>
        <p:txBody>
          <a:bodyPr wrap="none" lIns="91440" tIns="45720" rIns="91440" bIns="45720">
            <a:spAutoFit/>
          </a:bodyPr>
          <a:lstStyle/>
          <a:p>
            <a:pPr algn="ctr"/>
            <a:r>
              <a:rPr lang="en-US" sz="5400" b="1" dirty="0">
                <a:ln w="12700" cmpd="sng">
                  <a:solidFill>
                    <a:schemeClr val="accent4"/>
                  </a:solidFill>
                  <a:prstDash val="solid"/>
                </a:ln>
                <a:solidFill>
                  <a:srgbClr val="00B050"/>
                </a:solidFill>
              </a:rPr>
              <a:t>$</a:t>
            </a:r>
            <a:endParaRPr lang="en-US" sz="5400" b="1" cap="none" spc="50" dirty="0">
              <a:ln w="9525" cmpd="sng">
                <a:solidFill>
                  <a:schemeClr val="accent1"/>
                </a:solidFill>
                <a:prstDash val="solid"/>
              </a:ln>
              <a:solidFill>
                <a:srgbClr val="00B050"/>
              </a:solidFill>
              <a:effectLst>
                <a:glow rad="38100">
                  <a:schemeClr val="accent1">
                    <a:alpha val="40000"/>
                  </a:schemeClr>
                </a:glow>
              </a:effectLst>
            </a:endParaRPr>
          </a:p>
        </p:txBody>
      </p:sp>
      <p:sp>
        <p:nvSpPr>
          <p:cNvPr id="2" name="Rectangle: Rounded Corners 1">
            <a:extLst>
              <a:ext uri="{FF2B5EF4-FFF2-40B4-BE49-F238E27FC236}">
                <a16:creationId xmlns:a16="http://schemas.microsoft.com/office/drawing/2014/main" id="{A1BAEF0F-3F70-44ED-8349-8CAF9B63DA15}"/>
              </a:ext>
            </a:extLst>
          </p:cNvPr>
          <p:cNvSpPr/>
          <p:nvPr/>
        </p:nvSpPr>
        <p:spPr>
          <a:xfrm>
            <a:off x="1551709" y="2481997"/>
            <a:ext cx="2757055" cy="245022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6589F33F-F79D-4772-B960-6595E7BC2C20}"/>
              </a:ext>
            </a:extLst>
          </p:cNvPr>
          <p:cNvSpPr/>
          <p:nvPr/>
        </p:nvSpPr>
        <p:spPr>
          <a:xfrm>
            <a:off x="4751919" y="2481996"/>
            <a:ext cx="2757055" cy="245022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982B3C57-F99F-46A8-9D98-13BC5422E93F}"/>
              </a:ext>
            </a:extLst>
          </p:cNvPr>
          <p:cNvSpPr/>
          <p:nvPr/>
        </p:nvSpPr>
        <p:spPr>
          <a:xfrm>
            <a:off x="7796703" y="2481995"/>
            <a:ext cx="2757055" cy="245022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76184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SQL Server Monitoring</a:t>
            </a:r>
          </a:p>
        </p:txBody>
      </p:sp>
      <p:sp>
        <p:nvSpPr>
          <p:cNvPr id="2" name="Text Placeholder 1">
            <a:extLst>
              <a:ext uri="{FF2B5EF4-FFF2-40B4-BE49-F238E27FC236}">
                <a16:creationId xmlns:a16="http://schemas.microsoft.com/office/drawing/2014/main" id="{EAE557BF-3F50-4E36-9F9E-C6CA89FF74C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2239955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It’s running slow today….</a:t>
            </a:r>
          </a:p>
        </p:txBody>
      </p:sp>
      <p:sp>
        <p:nvSpPr>
          <p:cNvPr id="2" name="Content Placeholder 1"/>
          <p:cNvSpPr>
            <a:spLocks noGrp="1"/>
          </p:cNvSpPr>
          <p:nvPr>
            <p:ph idx="4294967295"/>
          </p:nvPr>
        </p:nvSpPr>
        <p:spPr>
          <a:xfrm>
            <a:off x="0" y="1260475"/>
            <a:ext cx="9194800" cy="4530725"/>
          </a:xfrm>
        </p:spPr>
        <p:txBody>
          <a:bodyPr>
            <a:normAutofit/>
          </a:bodyPr>
          <a:lstStyle/>
          <a:p>
            <a:endParaRPr lang="en-US" dirty="0"/>
          </a:p>
          <a:p>
            <a:pPr lvl="1"/>
            <a:endParaRPr lang="en-US" dirty="0"/>
          </a:p>
          <a:p>
            <a:pPr marL="0" indent="0">
              <a:buNone/>
            </a:pPr>
            <a:endParaRPr lang="en-US" dirty="0"/>
          </a:p>
          <a:p>
            <a:endParaRPr lang="en-US" dirty="0"/>
          </a:p>
        </p:txBody>
      </p:sp>
      <p:sp>
        <p:nvSpPr>
          <p:cNvPr id="6" name="Content Placeholder 1">
            <a:extLst>
              <a:ext uri="{FF2B5EF4-FFF2-40B4-BE49-F238E27FC236}">
                <a16:creationId xmlns:a16="http://schemas.microsoft.com/office/drawing/2014/main" id="{7F2CD009-9901-41BC-8B11-BA90B05226F3}"/>
              </a:ext>
            </a:extLst>
          </p:cNvPr>
          <p:cNvSpPr txBox="1">
            <a:spLocks/>
          </p:cNvSpPr>
          <p:nvPr/>
        </p:nvSpPr>
        <p:spPr>
          <a:xfrm>
            <a:off x="761999" y="1413026"/>
            <a:ext cx="9194157" cy="45302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pPr marL="457200" lvl="1" indent="0">
              <a:buFont typeface="Arial" panose="020B0604020202020204" pitchFamily="34" charset="0"/>
              <a:buNone/>
            </a:pPr>
            <a:r>
              <a:rPr lang="en-US" sz="2800" dirty="0"/>
              <a:t>Gather metrics</a:t>
            </a:r>
          </a:p>
          <a:p>
            <a:pPr marL="457200" lvl="1" indent="0">
              <a:buFont typeface="Arial" panose="020B0604020202020204" pitchFamily="34" charset="0"/>
              <a:buNone/>
            </a:pPr>
            <a:r>
              <a:rPr lang="en-US" sz="2800" dirty="0"/>
              <a:t>    Different times of day</a:t>
            </a:r>
          </a:p>
          <a:p>
            <a:pPr marL="457200" lvl="1" indent="0">
              <a:buFont typeface="Arial" panose="020B0604020202020204" pitchFamily="34" charset="0"/>
              <a:buNone/>
            </a:pPr>
            <a:r>
              <a:rPr lang="en-US" sz="2800" dirty="0"/>
              <a:t>    Different days of the week</a:t>
            </a:r>
          </a:p>
          <a:p>
            <a:pPr marL="457200" lvl="1" indent="0">
              <a:buFont typeface="Arial" panose="020B0604020202020204" pitchFamily="34" charset="0"/>
              <a:buNone/>
            </a:pPr>
            <a:endParaRPr lang="en-US" sz="2800" dirty="0"/>
          </a:p>
          <a:p>
            <a:pPr marL="457200" lvl="1" indent="0">
              <a:buFont typeface="Arial" panose="020B0604020202020204" pitchFamily="34" charset="0"/>
              <a:buNone/>
            </a:pPr>
            <a:r>
              <a:rPr lang="en-US" sz="2800" dirty="0"/>
              <a:t>Be proactive</a:t>
            </a:r>
            <a:endParaRPr lang="en-US" dirty="0"/>
          </a:p>
          <a:p>
            <a:endParaRPr lang="en-US" dirty="0"/>
          </a:p>
        </p:txBody>
      </p:sp>
    </p:spTree>
    <p:extLst>
      <p:ext uri="{BB962C8B-B14F-4D97-AF65-F5344CB8AC3E}">
        <p14:creationId xmlns:p14="http://schemas.microsoft.com/office/powerpoint/2010/main" val="4106897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Be Proactive in Fixing Issues</a:t>
            </a:r>
          </a:p>
        </p:txBody>
      </p:sp>
      <p:sp>
        <p:nvSpPr>
          <p:cNvPr id="2" name="Content Placeholder 1"/>
          <p:cNvSpPr>
            <a:spLocks noGrp="1"/>
          </p:cNvSpPr>
          <p:nvPr>
            <p:ph idx="4294967295"/>
          </p:nvPr>
        </p:nvSpPr>
        <p:spPr>
          <a:xfrm>
            <a:off x="0" y="1260475"/>
            <a:ext cx="9194800" cy="4530725"/>
          </a:xfrm>
        </p:spPr>
        <p:txBody>
          <a:bodyPr>
            <a:normAutofit/>
          </a:bodyPr>
          <a:lstStyle/>
          <a:p>
            <a:endParaRPr lang="en-US" dirty="0"/>
          </a:p>
          <a:p>
            <a:pPr lvl="1"/>
            <a:endParaRPr lang="en-US" dirty="0"/>
          </a:p>
          <a:p>
            <a:pPr marL="0" indent="0">
              <a:buNone/>
            </a:pPr>
            <a:endParaRPr lang="en-US" dirty="0"/>
          </a:p>
          <a:p>
            <a:endParaRPr lang="en-US" dirty="0"/>
          </a:p>
        </p:txBody>
      </p:sp>
      <p:sp>
        <p:nvSpPr>
          <p:cNvPr id="4" name="Content Placeholder 1">
            <a:extLst>
              <a:ext uri="{FF2B5EF4-FFF2-40B4-BE49-F238E27FC236}">
                <a16:creationId xmlns:a16="http://schemas.microsoft.com/office/drawing/2014/main" id="{EBC04438-7CAF-4E47-908E-F0B798EE060C}"/>
              </a:ext>
            </a:extLst>
          </p:cNvPr>
          <p:cNvSpPr txBox="1">
            <a:spLocks/>
          </p:cNvSpPr>
          <p:nvPr/>
        </p:nvSpPr>
        <p:spPr>
          <a:xfrm>
            <a:off x="761999" y="1413026"/>
            <a:ext cx="9194157" cy="45302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pPr marL="457200" lvl="1" indent="0">
              <a:buFont typeface="Arial" panose="020B0604020202020204" pitchFamily="34" charset="0"/>
              <a:buNone/>
            </a:pPr>
            <a:r>
              <a:rPr lang="en-US" sz="2800" dirty="0"/>
              <a:t>Recent Expensive Queries</a:t>
            </a:r>
          </a:p>
          <a:p>
            <a:pPr marL="457200" lvl="1" indent="0">
              <a:buFont typeface="Arial" panose="020B0604020202020204" pitchFamily="34" charset="0"/>
              <a:buNone/>
            </a:pPr>
            <a:endParaRPr lang="en-US" sz="2800" dirty="0"/>
          </a:p>
          <a:p>
            <a:pPr marL="457200" lvl="1" indent="0">
              <a:buFont typeface="Arial" panose="020B0604020202020204" pitchFamily="34" charset="0"/>
              <a:buNone/>
            </a:pPr>
            <a:r>
              <a:rPr lang="en-US" sz="2800" dirty="0"/>
              <a:t>Missing or Useless Indexes</a:t>
            </a:r>
            <a:endParaRPr lang="en-US" dirty="0"/>
          </a:p>
          <a:p>
            <a:endParaRPr lang="en-US" dirty="0"/>
          </a:p>
        </p:txBody>
      </p:sp>
    </p:spTree>
    <p:extLst>
      <p:ext uri="{BB962C8B-B14F-4D97-AF65-F5344CB8AC3E}">
        <p14:creationId xmlns:p14="http://schemas.microsoft.com/office/powerpoint/2010/main" val="19844258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SQL Server Agent</a:t>
            </a:r>
          </a:p>
        </p:txBody>
      </p:sp>
      <p:sp>
        <p:nvSpPr>
          <p:cNvPr id="2" name="Text Placeholder 1">
            <a:extLst>
              <a:ext uri="{FF2B5EF4-FFF2-40B4-BE49-F238E27FC236}">
                <a16:creationId xmlns:a16="http://schemas.microsoft.com/office/drawing/2014/main" id="{EAE557BF-3F50-4E36-9F9E-C6CA89FF74C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8590628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You need to know when jobs fail.</a:t>
            </a:r>
          </a:p>
        </p:txBody>
      </p:sp>
      <p:sp>
        <p:nvSpPr>
          <p:cNvPr id="2" name="Content Placeholder 1"/>
          <p:cNvSpPr>
            <a:spLocks noGrp="1"/>
          </p:cNvSpPr>
          <p:nvPr>
            <p:ph idx="4294967295"/>
          </p:nvPr>
        </p:nvSpPr>
        <p:spPr>
          <a:xfrm>
            <a:off x="0" y="1260475"/>
            <a:ext cx="10972800" cy="4530725"/>
          </a:xfrm>
        </p:spPr>
        <p:txBody>
          <a:bodyPr>
            <a:normAutofit/>
          </a:bodyPr>
          <a:lstStyle/>
          <a:p>
            <a:pPr marL="609585" lvl="1" indent="0">
              <a:buNone/>
            </a:pPr>
            <a:endParaRPr lang="en-US" dirty="0"/>
          </a:p>
          <a:p>
            <a:pPr marL="0" indent="0">
              <a:buNone/>
            </a:pPr>
            <a:endParaRPr lang="en-US" dirty="0"/>
          </a:p>
          <a:p>
            <a:endParaRPr lang="en-US" dirty="0"/>
          </a:p>
        </p:txBody>
      </p:sp>
      <p:pic>
        <p:nvPicPr>
          <p:cNvPr id="10" name="Picture 9">
            <a:extLst>
              <a:ext uri="{FF2B5EF4-FFF2-40B4-BE49-F238E27FC236}">
                <a16:creationId xmlns:a16="http://schemas.microsoft.com/office/drawing/2014/main" id="{A847713A-0E77-4AA8-8882-B1D39319355E}"/>
              </a:ext>
            </a:extLst>
          </p:cNvPr>
          <p:cNvPicPr>
            <a:picLocks noChangeAspect="1"/>
          </p:cNvPicPr>
          <p:nvPr/>
        </p:nvPicPr>
        <p:blipFill>
          <a:blip r:embed="rId3"/>
          <a:stretch>
            <a:fillRect/>
          </a:stretch>
        </p:blipFill>
        <p:spPr>
          <a:xfrm>
            <a:off x="1684390" y="1507602"/>
            <a:ext cx="8823219" cy="3194614"/>
          </a:xfrm>
          <a:prstGeom prst="rect">
            <a:avLst/>
          </a:prstGeom>
        </p:spPr>
      </p:pic>
    </p:spTree>
    <p:extLst>
      <p:ext uri="{BB962C8B-B14F-4D97-AF65-F5344CB8AC3E}">
        <p14:creationId xmlns:p14="http://schemas.microsoft.com/office/powerpoint/2010/main" val="15592320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SQL Server Agent Operators</a:t>
            </a:r>
          </a:p>
        </p:txBody>
      </p:sp>
      <p:sp>
        <p:nvSpPr>
          <p:cNvPr id="2" name="Content Placeholder 1"/>
          <p:cNvSpPr>
            <a:spLocks noGrp="1"/>
          </p:cNvSpPr>
          <p:nvPr>
            <p:ph idx="4294967295"/>
          </p:nvPr>
        </p:nvSpPr>
        <p:spPr>
          <a:xfrm>
            <a:off x="0" y="1260475"/>
            <a:ext cx="10972800" cy="4530725"/>
          </a:xfrm>
        </p:spPr>
        <p:txBody>
          <a:bodyPr>
            <a:normAutofit/>
          </a:bodyPr>
          <a:lstStyle/>
          <a:p>
            <a:pPr marL="609585" lvl="1" indent="0">
              <a:buNone/>
            </a:pPr>
            <a:endParaRPr lang="en-US" dirty="0"/>
          </a:p>
          <a:p>
            <a:pPr marL="0" indent="0">
              <a:buNone/>
            </a:pPr>
            <a:endParaRPr lang="en-US" dirty="0"/>
          </a:p>
          <a:p>
            <a:pPr marL="0" indent="0">
              <a:buNone/>
            </a:pPr>
            <a:endParaRPr lang="en-US" dirty="0"/>
          </a:p>
          <a:p>
            <a:endParaRPr lang="en-US" dirty="0"/>
          </a:p>
        </p:txBody>
      </p:sp>
      <p:pic>
        <p:nvPicPr>
          <p:cNvPr id="8" name="Picture 7">
            <a:extLst>
              <a:ext uri="{FF2B5EF4-FFF2-40B4-BE49-F238E27FC236}">
                <a16:creationId xmlns:a16="http://schemas.microsoft.com/office/drawing/2014/main" id="{42FD98E8-D9AA-4999-87E7-AE9DD92CE5D1}"/>
              </a:ext>
            </a:extLst>
          </p:cNvPr>
          <p:cNvPicPr>
            <a:picLocks noChangeAspect="1"/>
          </p:cNvPicPr>
          <p:nvPr/>
        </p:nvPicPr>
        <p:blipFill>
          <a:blip r:embed="rId3"/>
          <a:stretch>
            <a:fillRect/>
          </a:stretch>
        </p:blipFill>
        <p:spPr>
          <a:xfrm>
            <a:off x="609600" y="1588570"/>
            <a:ext cx="4256719" cy="3178838"/>
          </a:xfrm>
          <a:prstGeom prst="rect">
            <a:avLst/>
          </a:prstGeom>
        </p:spPr>
      </p:pic>
      <p:pic>
        <p:nvPicPr>
          <p:cNvPr id="7" name="Picture 6">
            <a:extLst>
              <a:ext uri="{FF2B5EF4-FFF2-40B4-BE49-F238E27FC236}">
                <a16:creationId xmlns:a16="http://schemas.microsoft.com/office/drawing/2014/main" id="{EAB55657-4656-49E4-8E84-CF6EF35D4A7A}"/>
              </a:ext>
            </a:extLst>
          </p:cNvPr>
          <p:cNvPicPr>
            <a:picLocks noChangeAspect="1"/>
          </p:cNvPicPr>
          <p:nvPr/>
        </p:nvPicPr>
        <p:blipFill>
          <a:blip r:embed="rId4"/>
          <a:stretch>
            <a:fillRect/>
          </a:stretch>
        </p:blipFill>
        <p:spPr>
          <a:xfrm>
            <a:off x="5266481" y="1826741"/>
            <a:ext cx="6632294" cy="1891724"/>
          </a:xfrm>
          <a:prstGeom prst="rect">
            <a:avLst/>
          </a:prstGeom>
        </p:spPr>
      </p:pic>
    </p:spTree>
    <p:extLst>
      <p:ext uri="{BB962C8B-B14F-4D97-AF65-F5344CB8AC3E}">
        <p14:creationId xmlns:p14="http://schemas.microsoft.com/office/powerpoint/2010/main" val="31005904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49818"/>
            <a:ext cx="6913944" cy="4562020"/>
          </a:xfrm>
        </p:spPr>
        <p:txBody>
          <a:bodyPr>
            <a:normAutofit/>
          </a:bodyPr>
          <a:lstStyle/>
          <a:p>
            <a:r>
              <a:rPr lang="en-US" dirty="0"/>
              <a:t>Thank you for attending!</a:t>
            </a:r>
            <a:br>
              <a:rPr lang="en-US" dirty="0"/>
            </a:br>
            <a:br>
              <a:rPr lang="en-US" dirty="0"/>
            </a:br>
            <a:r>
              <a:rPr lang="en-US" dirty="0"/>
              <a:t>Q&amp;A</a:t>
            </a:r>
            <a:br>
              <a:rPr lang="en-US" dirty="0"/>
            </a:br>
            <a:br>
              <a:rPr lang="en-US" dirty="0"/>
            </a:br>
            <a:r>
              <a:rPr lang="en-US" dirty="0">
                <a:hlinkClick r:id="rId3"/>
              </a:rPr>
              <a:t>https://www.mssqltips.com</a:t>
            </a:r>
            <a:endParaRPr lang="en-US" dirty="0"/>
          </a:p>
        </p:txBody>
      </p:sp>
      <p:sp>
        <p:nvSpPr>
          <p:cNvPr id="23556" name="TextBox 3"/>
          <p:cNvSpPr txBox="1">
            <a:spLocks noChangeArrowheads="1"/>
          </p:cNvSpPr>
          <p:nvPr/>
        </p:nvSpPr>
        <p:spPr bwMode="auto">
          <a:xfrm>
            <a:off x="8229600" y="3124200"/>
            <a:ext cx="396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itchFamily="34" charset="0"/>
                <a:cs typeface="Arial" charset="0"/>
              </a:defRPr>
            </a:lvl1pPr>
            <a:lvl2pPr marL="742950" indent="-285750" eaLnBrk="0" hangingPunct="0">
              <a:defRPr>
                <a:solidFill>
                  <a:schemeClr val="tx1"/>
                </a:solidFill>
                <a:latin typeface="Arial Narrow" pitchFamily="34" charset="0"/>
                <a:cs typeface="Arial" charset="0"/>
              </a:defRPr>
            </a:lvl2pPr>
            <a:lvl3pPr marL="1143000" indent="-228600" eaLnBrk="0" hangingPunct="0">
              <a:defRPr>
                <a:solidFill>
                  <a:schemeClr val="tx1"/>
                </a:solidFill>
                <a:latin typeface="Arial Narrow" pitchFamily="34" charset="0"/>
                <a:cs typeface="Arial" charset="0"/>
              </a:defRPr>
            </a:lvl3pPr>
            <a:lvl4pPr marL="1600200" indent="-228600" eaLnBrk="0" hangingPunct="0">
              <a:defRPr>
                <a:solidFill>
                  <a:schemeClr val="tx1"/>
                </a:solidFill>
                <a:latin typeface="Arial Narrow" pitchFamily="34" charset="0"/>
                <a:cs typeface="Arial" charset="0"/>
              </a:defRPr>
            </a:lvl4pPr>
            <a:lvl5pPr marL="2057400" indent="-228600" eaLnBrk="0" hangingPunct="0">
              <a:defRPr>
                <a:solidFill>
                  <a:schemeClr val="tx1"/>
                </a:solidFill>
                <a:latin typeface="Arial Narrow" pitchFamily="34" charset="0"/>
                <a:cs typeface="Arial" charset="0"/>
              </a:defRPr>
            </a:lvl5pPr>
            <a:lvl6pPr marL="2514600" indent="-228600" eaLnBrk="0" fontAlgn="base" hangingPunct="0">
              <a:spcBef>
                <a:spcPct val="0"/>
              </a:spcBef>
              <a:spcAft>
                <a:spcPct val="0"/>
              </a:spcAft>
              <a:defRPr>
                <a:solidFill>
                  <a:schemeClr val="tx1"/>
                </a:solidFill>
                <a:latin typeface="Arial Narrow" pitchFamily="34" charset="0"/>
                <a:cs typeface="Arial" charset="0"/>
              </a:defRPr>
            </a:lvl6pPr>
            <a:lvl7pPr marL="2971800" indent="-228600" eaLnBrk="0" fontAlgn="base" hangingPunct="0">
              <a:spcBef>
                <a:spcPct val="0"/>
              </a:spcBef>
              <a:spcAft>
                <a:spcPct val="0"/>
              </a:spcAft>
              <a:defRPr>
                <a:solidFill>
                  <a:schemeClr val="tx1"/>
                </a:solidFill>
                <a:latin typeface="Arial Narrow" pitchFamily="34" charset="0"/>
                <a:cs typeface="Arial" charset="0"/>
              </a:defRPr>
            </a:lvl7pPr>
            <a:lvl8pPr marL="3429000" indent="-228600" eaLnBrk="0" fontAlgn="base" hangingPunct="0">
              <a:spcBef>
                <a:spcPct val="0"/>
              </a:spcBef>
              <a:spcAft>
                <a:spcPct val="0"/>
              </a:spcAft>
              <a:defRPr>
                <a:solidFill>
                  <a:schemeClr val="tx1"/>
                </a:solidFill>
                <a:latin typeface="Arial Narrow" pitchFamily="34" charset="0"/>
                <a:cs typeface="Arial" charset="0"/>
              </a:defRPr>
            </a:lvl8pPr>
            <a:lvl9pPr marL="3886200" indent="-228600" eaLnBrk="0" fontAlgn="base" hangingPunct="0">
              <a:spcBef>
                <a:spcPct val="0"/>
              </a:spcBef>
              <a:spcAft>
                <a:spcPct val="0"/>
              </a:spcAft>
              <a:defRPr>
                <a:solidFill>
                  <a:schemeClr val="tx1"/>
                </a:solidFill>
                <a:latin typeface="Arial Narrow" pitchFamily="34" charset="0"/>
                <a:cs typeface="Arial" charset="0"/>
              </a:defRPr>
            </a:lvl9pPr>
          </a:lstStyle>
          <a:p>
            <a:pPr algn="ctr" eaLnBrk="1" hangingPunct="1">
              <a:lnSpc>
                <a:spcPct val="85000"/>
              </a:lnSpc>
              <a:spcBef>
                <a:spcPts val="933"/>
              </a:spcBef>
              <a:buClr>
                <a:schemeClr val="accent1"/>
              </a:buClr>
            </a:pPr>
            <a:r>
              <a:rPr lang="en-US" sz="1867" dirty="0">
                <a:solidFill>
                  <a:schemeClr val="bg1"/>
                </a:solidFill>
              </a:rPr>
              <a:t>M O V I N G   Y O U   F O R W A R D</a:t>
            </a:r>
          </a:p>
        </p:txBody>
      </p:sp>
      <p:sp>
        <p:nvSpPr>
          <p:cNvPr id="5" name="Content Placeholder 4">
            <a:extLst>
              <a:ext uri="{FF2B5EF4-FFF2-40B4-BE49-F238E27FC236}">
                <a16:creationId xmlns:a16="http://schemas.microsoft.com/office/drawing/2014/main" id="{57E0F2C5-6E67-4A2E-82C9-3B94A3884840}"/>
              </a:ext>
            </a:extLst>
          </p:cNvPr>
          <p:cNvSpPr txBox="1">
            <a:spLocks/>
          </p:cNvSpPr>
          <p:nvPr/>
        </p:nvSpPr>
        <p:spPr>
          <a:xfrm>
            <a:off x="7659140" y="1378013"/>
            <a:ext cx="3923260" cy="4101974"/>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4267" b="1" dirty="0"/>
              <a:t>Eric Blinn</a:t>
            </a:r>
          </a:p>
          <a:p>
            <a:pPr marL="0" indent="0">
              <a:buNone/>
            </a:pPr>
            <a:endParaRPr lang="en-US" sz="2400" dirty="0"/>
          </a:p>
          <a:p>
            <a:r>
              <a:rPr lang="en-US" sz="2400" dirty="0"/>
              <a:t>linkedin.com/in/</a:t>
            </a:r>
            <a:r>
              <a:rPr lang="en-US" sz="2400" dirty="0" err="1"/>
              <a:t>ericblinn</a:t>
            </a:r>
            <a:endParaRPr lang="en-US" sz="2400" dirty="0"/>
          </a:p>
          <a:p>
            <a:endParaRPr lang="en-US" sz="2400" dirty="0"/>
          </a:p>
          <a:p>
            <a:r>
              <a:rPr lang="en-US" sz="2400" dirty="0"/>
              <a:t>Twitter: @SQL2TheSequel</a:t>
            </a:r>
          </a:p>
          <a:p>
            <a:endParaRPr lang="en-US" sz="2400" dirty="0"/>
          </a:p>
          <a:p>
            <a:r>
              <a:rPr lang="en-US" sz="2400" dirty="0"/>
              <a:t>ericblinn.com</a:t>
            </a:r>
          </a:p>
          <a:p>
            <a:endParaRPr lang="en-US" sz="2400" dirty="0"/>
          </a:p>
        </p:txBody>
      </p:sp>
    </p:spTree>
    <p:extLst>
      <p:ext uri="{BB962C8B-B14F-4D97-AF65-F5344CB8AC3E}">
        <p14:creationId xmlns:p14="http://schemas.microsoft.com/office/powerpoint/2010/main" val="2358874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B672BB-19E5-4AD3-9B26-5A2C212E6009}"/>
              </a:ext>
            </a:extLst>
          </p:cNvPr>
          <p:cNvSpPr>
            <a:spLocks noGrp="1"/>
          </p:cNvSpPr>
          <p:nvPr>
            <p:ph type="title"/>
          </p:nvPr>
        </p:nvSpPr>
        <p:spPr>
          <a:xfrm>
            <a:off x="773654" y="244417"/>
            <a:ext cx="10668000" cy="817564"/>
          </a:xfrm>
        </p:spPr>
        <p:txBody>
          <a:bodyPr/>
          <a:lstStyle/>
          <a:p>
            <a:r>
              <a:rPr lang="en-US" dirty="0"/>
              <a:t>Agenda</a:t>
            </a:r>
          </a:p>
        </p:txBody>
      </p:sp>
      <p:sp>
        <p:nvSpPr>
          <p:cNvPr id="2" name="Text Placeholder 1"/>
          <p:cNvSpPr>
            <a:spLocks noGrp="1"/>
          </p:cNvSpPr>
          <p:nvPr>
            <p:ph sz="half" idx="1"/>
          </p:nvPr>
        </p:nvSpPr>
        <p:spPr>
          <a:xfrm>
            <a:off x="773654" y="1419931"/>
            <a:ext cx="4756736" cy="4447470"/>
          </a:xfrm>
        </p:spPr>
        <p:txBody>
          <a:bodyPr>
            <a:normAutofit/>
          </a:bodyPr>
          <a:lstStyle/>
          <a:p>
            <a:pPr algn="l">
              <a:buFont typeface="Arial" panose="020B0604020202020204" pitchFamily="34" charset="0"/>
              <a:buChar char="•"/>
            </a:pPr>
            <a:r>
              <a:rPr lang="en-US" dirty="0">
                <a:solidFill>
                  <a:srgbClr val="222222"/>
                </a:solidFill>
                <a:latin typeface="Helvetica Neue"/>
              </a:rPr>
              <a:t>Corruption</a:t>
            </a:r>
            <a:endParaRPr lang="en-US" b="0" i="0" dirty="0">
              <a:solidFill>
                <a:srgbClr val="222222"/>
              </a:solidFill>
              <a:effectLst/>
              <a:latin typeface="Helvetica Neue"/>
            </a:endParaRPr>
          </a:p>
          <a:p>
            <a:pPr algn="l">
              <a:buFont typeface="Arial" panose="020B0604020202020204" pitchFamily="34" charset="0"/>
              <a:buChar char="•"/>
            </a:pPr>
            <a:endParaRPr lang="en-US" b="0" i="0" dirty="0">
              <a:solidFill>
                <a:srgbClr val="222222"/>
              </a:solidFill>
              <a:effectLst/>
              <a:latin typeface="Helvetica Neue"/>
            </a:endParaRPr>
          </a:p>
          <a:p>
            <a:r>
              <a:rPr lang="en-US" dirty="0">
                <a:solidFill>
                  <a:srgbClr val="222222"/>
                </a:solidFill>
                <a:latin typeface="Helvetica Neue"/>
              </a:rPr>
              <a:t>Security</a:t>
            </a:r>
            <a:endParaRPr lang="en-US" b="0" i="0" dirty="0">
              <a:solidFill>
                <a:srgbClr val="222222"/>
              </a:solidFill>
              <a:effectLst/>
              <a:latin typeface="Helvetica Neue"/>
            </a:endParaRPr>
          </a:p>
          <a:p>
            <a:pPr algn="l">
              <a:buFont typeface="Arial" panose="020B0604020202020204" pitchFamily="34" charset="0"/>
              <a:buChar char="•"/>
            </a:pPr>
            <a:endParaRPr lang="en-US" dirty="0">
              <a:solidFill>
                <a:srgbClr val="222222"/>
              </a:solidFill>
              <a:latin typeface="Helvetica Neue"/>
            </a:endParaRPr>
          </a:p>
          <a:p>
            <a:pPr algn="l">
              <a:buFont typeface="Arial" panose="020B0604020202020204" pitchFamily="34" charset="0"/>
              <a:buChar char="•"/>
            </a:pPr>
            <a:r>
              <a:rPr lang="en-US" dirty="0">
                <a:solidFill>
                  <a:srgbClr val="222222"/>
                </a:solidFill>
                <a:latin typeface="Helvetica Neue"/>
              </a:rPr>
              <a:t>Scaling</a:t>
            </a:r>
            <a:endParaRPr lang="en-US" b="0" i="0" dirty="0">
              <a:solidFill>
                <a:srgbClr val="222222"/>
              </a:solidFill>
              <a:effectLst/>
              <a:latin typeface="Helvetica Neue"/>
            </a:endParaRPr>
          </a:p>
          <a:p>
            <a:pPr algn="l">
              <a:buFont typeface="Arial" panose="020B0604020202020204" pitchFamily="34" charset="0"/>
              <a:buChar char="•"/>
            </a:pPr>
            <a:endParaRPr lang="en-US" b="0" i="0" dirty="0">
              <a:solidFill>
                <a:srgbClr val="222222"/>
              </a:solidFill>
              <a:effectLst/>
              <a:latin typeface="Helvetica Neue"/>
            </a:endParaRPr>
          </a:p>
          <a:p>
            <a:pPr algn="l">
              <a:buFont typeface="Arial" panose="020B0604020202020204" pitchFamily="34" charset="0"/>
              <a:buChar char="•"/>
            </a:pPr>
            <a:r>
              <a:rPr lang="en-US" dirty="0">
                <a:solidFill>
                  <a:srgbClr val="222222"/>
                </a:solidFill>
                <a:latin typeface="Helvetica Neue"/>
              </a:rPr>
              <a:t>Monitoring</a:t>
            </a:r>
          </a:p>
          <a:p>
            <a:pPr algn="l">
              <a:buFont typeface="Arial" panose="020B0604020202020204" pitchFamily="34" charset="0"/>
              <a:buChar char="•"/>
            </a:pPr>
            <a:endParaRPr lang="en-US" dirty="0">
              <a:solidFill>
                <a:srgbClr val="222222"/>
              </a:solidFill>
              <a:latin typeface="Helvetica Neue"/>
            </a:endParaRPr>
          </a:p>
          <a:p>
            <a:pPr algn="l">
              <a:buFont typeface="Arial" panose="020B0604020202020204" pitchFamily="34" charset="0"/>
              <a:buChar char="•"/>
            </a:pPr>
            <a:endParaRPr lang="en-US" b="0" i="0" dirty="0">
              <a:solidFill>
                <a:srgbClr val="222222"/>
              </a:solidFill>
              <a:effectLst/>
              <a:latin typeface="Helvetica Neue"/>
            </a:endParaRPr>
          </a:p>
        </p:txBody>
      </p:sp>
      <p:sp>
        <p:nvSpPr>
          <p:cNvPr id="6" name="Text Placeholder 1">
            <a:extLst>
              <a:ext uri="{FF2B5EF4-FFF2-40B4-BE49-F238E27FC236}">
                <a16:creationId xmlns:a16="http://schemas.microsoft.com/office/drawing/2014/main" id="{32281FCF-8D0B-41A5-9300-D8BDD50E17B9}"/>
              </a:ext>
            </a:extLst>
          </p:cNvPr>
          <p:cNvSpPr txBox="1">
            <a:spLocks/>
          </p:cNvSpPr>
          <p:nvPr/>
        </p:nvSpPr>
        <p:spPr>
          <a:xfrm>
            <a:off x="6096000" y="1419931"/>
            <a:ext cx="4756736" cy="44474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67"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r>
              <a:rPr lang="en-US" b="0" i="0" dirty="0">
                <a:solidFill>
                  <a:srgbClr val="222222"/>
                </a:solidFill>
                <a:effectLst/>
                <a:latin typeface="Helvetica Neue"/>
              </a:rPr>
              <a:t>Monitoring</a:t>
            </a:r>
          </a:p>
          <a:p>
            <a:endParaRPr lang="en-US" b="0" i="0" dirty="0">
              <a:solidFill>
                <a:srgbClr val="222222"/>
              </a:solidFill>
              <a:effectLst/>
              <a:latin typeface="Helvetica Neue"/>
            </a:endParaRPr>
          </a:p>
          <a:p>
            <a:r>
              <a:rPr lang="en-US" b="0" i="0" dirty="0">
                <a:solidFill>
                  <a:srgbClr val="222222"/>
                </a:solidFill>
                <a:effectLst/>
                <a:latin typeface="Helvetica Neue"/>
              </a:rPr>
              <a:t>Cloud Management</a:t>
            </a:r>
          </a:p>
          <a:p>
            <a:endParaRPr lang="en-US" b="0" i="0" dirty="0">
              <a:solidFill>
                <a:srgbClr val="222222"/>
              </a:solidFill>
              <a:effectLst/>
              <a:latin typeface="Helvetica Neue"/>
            </a:endParaRPr>
          </a:p>
          <a:p>
            <a:r>
              <a:rPr lang="en-US" b="0" i="0" dirty="0">
                <a:solidFill>
                  <a:srgbClr val="222222"/>
                </a:solidFill>
                <a:effectLst/>
                <a:latin typeface="Helvetica Neue"/>
              </a:rPr>
              <a:t>Agent Job Management</a:t>
            </a:r>
            <a:endParaRPr lang="en-US" dirty="0">
              <a:solidFill>
                <a:srgbClr val="222222"/>
              </a:solidFill>
              <a:latin typeface="Helvetica Neue"/>
            </a:endParaRPr>
          </a:p>
        </p:txBody>
      </p:sp>
    </p:spTree>
    <p:extLst>
      <p:ext uri="{BB962C8B-B14F-4D97-AF65-F5344CB8AC3E}">
        <p14:creationId xmlns:p14="http://schemas.microsoft.com/office/powerpoint/2010/main" val="2082465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3"/>
          <p:cNvSpPr txBox="1">
            <a:spLocks/>
          </p:cNvSpPr>
          <p:nvPr/>
        </p:nvSpPr>
        <p:spPr>
          <a:xfrm>
            <a:off x="430306" y="1576369"/>
            <a:ext cx="2824165" cy="4101974"/>
          </a:xfrm>
          <a:prstGeom prst="rect">
            <a:avLst/>
          </a:prstGeom>
        </p:spPr>
        <p:txBody>
          <a:bodyPr>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r"/>
            <a:r>
              <a:rPr lang="en-US" sz="2134" dirty="0" err="1"/>
              <a:t>Sr</a:t>
            </a:r>
            <a:r>
              <a:rPr lang="en-US" sz="2134" dirty="0"/>
              <a:t> Data Architect @</a:t>
            </a:r>
          </a:p>
          <a:p>
            <a:pPr algn="r"/>
            <a:endParaRPr lang="en-US" sz="2134" dirty="0"/>
          </a:p>
          <a:p>
            <a:pPr algn="r"/>
            <a:endParaRPr lang="en-US" sz="2134" dirty="0"/>
          </a:p>
          <a:p>
            <a:pPr algn="r"/>
            <a:endParaRPr lang="en-US" sz="2134" dirty="0"/>
          </a:p>
          <a:p>
            <a:pPr algn="r"/>
            <a:r>
              <a:rPr lang="en-US" sz="2134" dirty="0"/>
              <a:t>Contributing Author @</a:t>
            </a:r>
          </a:p>
          <a:p>
            <a:pPr algn="r"/>
            <a:endParaRPr lang="en-US" sz="2134" dirty="0"/>
          </a:p>
          <a:p>
            <a:pPr algn="r"/>
            <a:endParaRPr lang="en-US" sz="2134" dirty="0"/>
          </a:p>
          <a:p>
            <a:pPr algn="r"/>
            <a:endParaRPr lang="en-US" sz="2134" dirty="0"/>
          </a:p>
          <a:p>
            <a:pPr algn="r"/>
            <a:r>
              <a:rPr lang="en-US" sz="2134" dirty="0"/>
              <a:t>Owner @</a:t>
            </a:r>
          </a:p>
        </p:txBody>
      </p:sp>
      <p:sp>
        <p:nvSpPr>
          <p:cNvPr id="13" name="Content Placeholder 4"/>
          <p:cNvSpPr txBox="1">
            <a:spLocks/>
          </p:cNvSpPr>
          <p:nvPr/>
        </p:nvSpPr>
        <p:spPr>
          <a:xfrm>
            <a:off x="7452083" y="1576369"/>
            <a:ext cx="3923260" cy="4101974"/>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4267" b="1" dirty="0"/>
              <a:t>Contact info:</a:t>
            </a:r>
          </a:p>
          <a:p>
            <a:pPr marL="0" indent="0">
              <a:buNone/>
            </a:pPr>
            <a:endParaRPr lang="en-US" sz="2400" dirty="0"/>
          </a:p>
          <a:p>
            <a:r>
              <a:rPr lang="en-US" sz="2400" dirty="0"/>
              <a:t>linkedin.com/in/</a:t>
            </a:r>
            <a:r>
              <a:rPr lang="en-US" sz="2400" dirty="0" err="1"/>
              <a:t>ericblinn</a:t>
            </a:r>
            <a:endParaRPr lang="en-US" sz="2400" dirty="0"/>
          </a:p>
          <a:p>
            <a:endParaRPr lang="en-US" sz="2400" dirty="0"/>
          </a:p>
          <a:p>
            <a:r>
              <a:rPr lang="en-US" sz="2400" dirty="0"/>
              <a:t>Twitter: @SQL2TheSequel</a:t>
            </a:r>
          </a:p>
          <a:p>
            <a:endParaRPr lang="en-US" sz="2400" dirty="0"/>
          </a:p>
          <a:p>
            <a:r>
              <a:rPr lang="en-US" sz="2400" dirty="0"/>
              <a:t>ericblinn.com</a:t>
            </a:r>
          </a:p>
          <a:p>
            <a:endParaRPr lang="en-US" sz="2400" dirty="0"/>
          </a:p>
        </p:txBody>
      </p:sp>
      <p:sp>
        <p:nvSpPr>
          <p:cNvPr id="14" name="Title 5"/>
          <p:cNvSpPr txBox="1">
            <a:spLocks/>
          </p:cNvSpPr>
          <p:nvPr/>
        </p:nvSpPr>
        <p:spPr>
          <a:xfrm>
            <a:off x="0" y="147175"/>
            <a:ext cx="12191906" cy="888396"/>
          </a:xfrm>
          <a:prstGeom prst="rect">
            <a:avLst/>
          </a:prstGeom>
        </p:spPr>
        <p:txBody>
          <a:bodyPr anchor="b"/>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US" sz="6001" dirty="0"/>
              <a:t>Who is this guy?</a:t>
            </a:r>
          </a:p>
        </p:txBody>
      </p:sp>
      <p:pic>
        <p:nvPicPr>
          <p:cNvPr id="15" name="Picture 14"/>
          <p:cNvPicPr>
            <a:picLocks/>
          </p:cNvPicPr>
          <p:nvPr/>
        </p:nvPicPr>
        <p:blipFill>
          <a:blip r:embed="rId3">
            <a:extLst>
              <a:ext uri="{28A0092B-C50C-407E-A947-70E740481C1C}">
                <a14:useLocalDpi xmlns:a14="http://schemas.microsoft.com/office/drawing/2010/main" val="0"/>
              </a:ext>
            </a:extLst>
          </a:blip>
          <a:stretch>
            <a:fillRect/>
          </a:stretch>
        </p:blipFill>
        <p:spPr>
          <a:xfrm>
            <a:off x="3652114" y="1357445"/>
            <a:ext cx="2114183" cy="704728"/>
          </a:xfrm>
          <a:prstGeom prst="rect">
            <a:avLst/>
          </a:prstGeom>
        </p:spPr>
      </p:pic>
      <p:pic>
        <p:nvPicPr>
          <p:cNvPr id="3" name="Picture 2">
            <a:extLst>
              <a:ext uri="{FF2B5EF4-FFF2-40B4-BE49-F238E27FC236}">
                <a16:creationId xmlns:a16="http://schemas.microsoft.com/office/drawing/2014/main" id="{562402DF-2473-4B19-BE69-3982BCDAB59C}"/>
              </a:ext>
            </a:extLst>
          </p:cNvPr>
          <p:cNvPicPr>
            <a:picLocks noChangeAspect="1"/>
          </p:cNvPicPr>
          <p:nvPr/>
        </p:nvPicPr>
        <p:blipFill>
          <a:blip r:embed="rId4"/>
          <a:stretch>
            <a:fillRect/>
          </a:stretch>
        </p:blipFill>
        <p:spPr>
          <a:xfrm>
            <a:off x="3339410" y="4221173"/>
            <a:ext cx="2824165" cy="1148501"/>
          </a:xfrm>
          <a:prstGeom prst="rect">
            <a:avLst/>
          </a:prstGeom>
        </p:spPr>
      </p:pic>
      <p:pic>
        <p:nvPicPr>
          <p:cNvPr id="9" name="Picture 2" descr="mssqltips logo">
            <a:extLst>
              <a:ext uri="{FF2B5EF4-FFF2-40B4-BE49-F238E27FC236}">
                <a16:creationId xmlns:a16="http://schemas.microsoft.com/office/drawing/2014/main" id="{4354A51C-FB2E-486D-94B4-4EA057F680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7864" y="2772001"/>
            <a:ext cx="1989501" cy="1056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292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SQL Server Data Corruption</a:t>
            </a:r>
          </a:p>
        </p:txBody>
      </p:sp>
    </p:spTree>
    <p:extLst>
      <p:ext uri="{BB962C8B-B14F-4D97-AF65-F5344CB8AC3E}">
        <p14:creationId xmlns:p14="http://schemas.microsoft.com/office/powerpoint/2010/main" val="1295847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DBCC </a:t>
            </a:r>
            <a:r>
              <a:rPr lang="en-US" dirty="0" err="1"/>
              <a:t>CheckDB</a:t>
            </a:r>
            <a:endParaRPr lang="en-US" dirty="0"/>
          </a:p>
        </p:txBody>
      </p:sp>
      <p:sp>
        <p:nvSpPr>
          <p:cNvPr id="9" name="TextBox 8">
            <a:extLst>
              <a:ext uri="{FF2B5EF4-FFF2-40B4-BE49-F238E27FC236}">
                <a16:creationId xmlns:a16="http://schemas.microsoft.com/office/drawing/2014/main" id="{2505B04C-404E-4592-BAD4-6E1FD3A98E76}"/>
              </a:ext>
            </a:extLst>
          </p:cNvPr>
          <p:cNvSpPr txBox="1"/>
          <p:nvPr/>
        </p:nvSpPr>
        <p:spPr>
          <a:xfrm>
            <a:off x="0" y="4917522"/>
            <a:ext cx="12192000" cy="646331"/>
          </a:xfrm>
          <a:prstGeom prst="rect">
            <a:avLst/>
          </a:prstGeom>
          <a:noFill/>
        </p:spPr>
        <p:txBody>
          <a:bodyPr wrap="square">
            <a:spAutoFit/>
          </a:bodyPr>
          <a:lstStyle/>
          <a:p>
            <a:pPr algn="ctr"/>
            <a:r>
              <a:rPr lang="en-US" dirty="0"/>
              <a:t>https://www.mssqltips.com/sqlservertip/5879/script-to-run-dbcc-checkdb-on-alternate-sql-server-to-reduce-load-on-primary-server/</a:t>
            </a:r>
          </a:p>
        </p:txBody>
      </p:sp>
      <p:sp>
        <p:nvSpPr>
          <p:cNvPr id="5" name="TextBox 4">
            <a:extLst>
              <a:ext uri="{FF2B5EF4-FFF2-40B4-BE49-F238E27FC236}">
                <a16:creationId xmlns:a16="http://schemas.microsoft.com/office/drawing/2014/main" id="{6904EF5C-CFFF-4B54-99AC-D2E22E9D7D52}"/>
              </a:ext>
            </a:extLst>
          </p:cNvPr>
          <p:cNvSpPr txBox="1"/>
          <p:nvPr/>
        </p:nvSpPr>
        <p:spPr>
          <a:xfrm>
            <a:off x="0" y="4271191"/>
            <a:ext cx="12192000" cy="369332"/>
          </a:xfrm>
          <a:prstGeom prst="rect">
            <a:avLst/>
          </a:prstGeom>
          <a:noFill/>
        </p:spPr>
        <p:txBody>
          <a:bodyPr wrap="square">
            <a:spAutoFit/>
          </a:bodyPr>
          <a:lstStyle/>
          <a:p>
            <a:pPr algn="ctr"/>
            <a:r>
              <a:rPr lang="en-US" dirty="0"/>
              <a:t>https://www.mssqltips.com/sqlservertip/2399/minimize-performance-impact-of-sql-server-dbcc-checkdb/</a:t>
            </a:r>
          </a:p>
        </p:txBody>
      </p:sp>
      <p:sp>
        <p:nvSpPr>
          <p:cNvPr id="4" name="Rectangle 3">
            <a:extLst>
              <a:ext uri="{FF2B5EF4-FFF2-40B4-BE49-F238E27FC236}">
                <a16:creationId xmlns:a16="http://schemas.microsoft.com/office/drawing/2014/main" id="{BA2A065F-5ACA-4659-8AA9-9227A6750161}"/>
              </a:ext>
            </a:extLst>
          </p:cNvPr>
          <p:cNvSpPr/>
          <p:nvPr/>
        </p:nvSpPr>
        <p:spPr>
          <a:xfrm>
            <a:off x="0" y="1763778"/>
            <a:ext cx="12192000" cy="923330"/>
          </a:xfrm>
          <a:prstGeom prst="rect">
            <a:avLst/>
          </a:prstGeom>
          <a:noFill/>
        </p:spPr>
        <p:txBody>
          <a:bodyPr wrap="squar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Run it every day</a:t>
            </a:r>
          </a:p>
        </p:txBody>
      </p:sp>
      <p:sp>
        <p:nvSpPr>
          <p:cNvPr id="7" name="Rectangle 6">
            <a:extLst>
              <a:ext uri="{FF2B5EF4-FFF2-40B4-BE49-F238E27FC236}">
                <a16:creationId xmlns:a16="http://schemas.microsoft.com/office/drawing/2014/main" id="{CC906B2D-2E5E-494E-AC87-42751433B458}"/>
              </a:ext>
            </a:extLst>
          </p:cNvPr>
          <p:cNvSpPr/>
          <p:nvPr/>
        </p:nvSpPr>
        <p:spPr>
          <a:xfrm>
            <a:off x="0" y="2978529"/>
            <a:ext cx="12192000" cy="923330"/>
          </a:xfrm>
          <a:prstGeom prst="rect">
            <a:avLst/>
          </a:prstGeom>
          <a:noFill/>
        </p:spPr>
        <p:txBody>
          <a:bodyPr wrap="squar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Prepare Yourself</a:t>
            </a:r>
          </a:p>
        </p:txBody>
      </p:sp>
    </p:spTree>
    <p:extLst>
      <p:ext uri="{BB962C8B-B14F-4D97-AF65-F5344CB8AC3E}">
        <p14:creationId xmlns:p14="http://schemas.microsoft.com/office/powerpoint/2010/main" val="3579379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 grpId="0"/>
      <p:bldP spid="4"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Early Detection is Key</a:t>
            </a:r>
          </a:p>
        </p:txBody>
      </p:sp>
      <p:pic>
        <p:nvPicPr>
          <p:cNvPr id="4" name="Picture 3">
            <a:extLst>
              <a:ext uri="{FF2B5EF4-FFF2-40B4-BE49-F238E27FC236}">
                <a16:creationId xmlns:a16="http://schemas.microsoft.com/office/drawing/2014/main" id="{99C854E0-B202-4EB5-9D00-D07E987454EE}"/>
              </a:ext>
            </a:extLst>
          </p:cNvPr>
          <p:cNvPicPr>
            <a:picLocks noChangeAspect="1"/>
          </p:cNvPicPr>
          <p:nvPr/>
        </p:nvPicPr>
        <p:blipFill>
          <a:blip r:embed="rId3"/>
          <a:stretch>
            <a:fillRect/>
          </a:stretch>
        </p:blipFill>
        <p:spPr>
          <a:xfrm>
            <a:off x="938503" y="1334539"/>
            <a:ext cx="4874892" cy="4188921"/>
          </a:xfrm>
          <a:prstGeom prst="rect">
            <a:avLst/>
          </a:prstGeom>
        </p:spPr>
      </p:pic>
      <p:pic>
        <p:nvPicPr>
          <p:cNvPr id="5" name="Picture 4">
            <a:extLst>
              <a:ext uri="{FF2B5EF4-FFF2-40B4-BE49-F238E27FC236}">
                <a16:creationId xmlns:a16="http://schemas.microsoft.com/office/drawing/2014/main" id="{1C90D9C4-2C3B-4596-ABAF-3A9AAA2EEAA0}"/>
              </a:ext>
            </a:extLst>
          </p:cNvPr>
          <p:cNvPicPr>
            <a:picLocks noChangeAspect="1"/>
          </p:cNvPicPr>
          <p:nvPr/>
        </p:nvPicPr>
        <p:blipFill>
          <a:blip r:embed="rId4"/>
          <a:stretch>
            <a:fillRect/>
          </a:stretch>
        </p:blipFill>
        <p:spPr>
          <a:xfrm>
            <a:off x="6378607" y="1886673"/>
            <a:ext cx="4629943" cy="2705382"/>
          </a:xfrm>
          <a:prstGeom prst="rect">
            <a:avLst/>
          </a:prstGeom>
        </p:spPr>
      </p:pic>
    </p:spTree>
    <p:extLst>
      <p:ext uri="{BB962C8B-B14F-4D97-AF65-F5344CB8AC3E}">
        <p14:creationId xmlns:p14="http://schemas.microsoft.com/office/powerpoint/2010/main" val="4178214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Another Method</a:t>
            </a:r>
          </a:p>
        </p:txBody>
      </p:sp>
      <p:pic>
        <p:nvPicPr>
          <p:cNvPr id="4" name="Picture 3">
            <a:extLst>
              <a:ext uri="{FF2B5EF4-FFF2-40B4-BE49-F238E27FC236}">
                <a16:creationId xmlns:a16="http://schemas.microsoft.com/office/drawing/2014/main" id="{B6CDCC29-1256-4A52-A8B2-60A70020CBA4}"/>
              </a:ext>
            </a:extLst>
          </p:cNvPr>
          <p:cNvPicPr>
            <a:picLocks noChangeAspect="1"/>
          </p:cNvPicPr>
          <p:nvPr/>
        </p:nvPicPr>
        <p:blipFill>
          <a:blip r:embed="rId3"/>
          <a:stretch>
            <a:fillRect/>
          </a:stretch>
        </p:blipFill>
        <p:spPr>
          <a:xfrm>
            <a:off x="609600" y="1560968"/>
            <a:ext cx="4623038" cy="3365673"/>
          </a:xfrm>
          <a:prstGeom prst="rect">
            <a:avLst/>
          </a:prstGeom>
        </p:spPr>
      </p:pic>
      <p:pic>
        <p:nvPicPr>
          <p:cNvPr id="6" name="Picture 5">
            <a:extLst>
              <a:ext uri="{FF2B5EF4-FFF2-40B4-BE49-F238E27FC236}">
                <a16:creationId xmlns:a16="http://schemas.microsoft.com/office/drawing/2014/main" id="{83271977-5D6F-45BB-84D5-825EB27EEFC5}"/>
              </a:ext>
            </a:extLst>
          </p:cNvPr>
          <p:cNvPicPr>
            <a:picLocks noChangeAspect="1"/>
          </p:cNvPicPr>
          <p:nvPr/>
        </p:nvPicPr>
        <p:blipFill>
          <a:blip r:embed="rId4"/>
          <a:stretch>
            <a:fillRect/>
          </a:stretch>
        </p:blipFill>
        <p:spPr>
          <a:xfrm>
            <a:off x="5514359" y="2615879"/>
            <a:ext cx="5314027" cy="1431050"/>
          </a:xfrm>
          <a:prstGeom prst="rect">
            <a:avLst/>
          </a:prstGeom>
        </p:spPr>
      </p:pic>
    </p:spTree>
    <p:extLst>
      <p:ext uri="{BB962C8B-B14F-4D97-AF65-F5344CB8AC3E}">
        <p14:creationId xmlns:p14="http://schemas.microsoft.com/office/powerpoint/2010/main" val="553518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SQL Server Security</a:t>
            </a:r>
          </a:p>
        </p:txBody>
      </p:sp>
      <p:sp>
        <p:nvSpPr>
          <p:cNvPr id="2" name="Text Placeholder 1">
            <a:extLst>
              <a:ext uri="{FF2B5EF4-FFF2-40B4-BE49-F238E27FC236}">
                <a16:creationId xmlns:a16="http://schemas.microsoft.com/office/drawing/2014/main" id="{EAE557BF-3F50-4E36-9F9E-C6CA89FF74C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3706376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DC0DB10F-C238-4C7A-82A7-2D00338A6B63}" vid="{731072A3-E448-40C9-AB69-AE07FD3F0C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37473</TotalTime>
  <Words>1849</Words>
  <Application>Microsoft Office PowerPoint</Application>
  <PresentationFormat>Widescreen</PresentationFormat>
  <Paragraphs>242</Paragraphs>
  <Slides>27</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Arial Narrow</vt:lpstr>
      <vt:lpstr>Calibri</vt:lpstr>
      <vt:lpstr>Calibri Light</vt:lpstr>
      <vt:lpstr>Helvetica Neue</vt:lpstr>
      <vt:lpstr>Office Theme</vt:lpstr>
      <vt:lpstr>How to Avoid Worst Practices as a  SQL Server DBA</vt:lpstr>
      <vt:lpstr>Expected Audience</vt:lpstr>
      <vt:lpstr>Agenda</vt:lpstr>
      <vt:lpstr>PowerPoint Presentation</vt:lpstr>
      <vt:lpstr>SQL Server Data Corruption</vt:lpstr>
      <vt:lpstr>DBCC CheckDB</vt:lpstr>
      <vt:lpstr>Early Detection is Key</vt:lpstr>
      <vt:lpstr>Another Method</vt:lpstr>
      <vt:lpstr>SQL Server Security</vt:lpstr>
      <vt:lpstr>The sysadmin server role and SA account</vt:lpstr>
      <vt:lpstr>Service Accounts</vt:lpstr>
      <vt:lpstr>Linked Servers</vt:lpstr>
      <vt:lpstr>SQL Server Scaling</vt:lpstr>
      <vt:lpstr>Database File Growth</vt:lpstr>
      <vt:lpstr>Database Capacity Planning</vt:lpstr>
      <vt:lpstr>Cloud Management</vt:lpstr>
      <vt:lpstr>Modern Capacity Planning</vt:lpstr>
      <vt:lpstr>Keep Up with Changes</vt:lpstr>
      <vt:lpstr>Keep Up with Changes</vt:lpstr>
      <vt:lpstr>Keep Up with Changes</vt:lpstr>
      <vt:lpstr>SQL Server Monitoring</vt:lpstr>
      <vt:lpstr>It’s running slow today….</vt:lpstr>
      <vt:lpstr>Be Proactive in Fixing Issues</vt:lpstr>
      <vt:lpstr>SQL Server Agent</vt:lpstr>
      <vt:lpstr>You need to know when jobs fail.</vt:lpstr>
      <vt:lpstr>SQL Server Agent Operators</vt:lpstr>
      <vt:lpstr>Thank you for attending!  Q&amp;A  https://www.mssqltips.com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JeremyK</dc:creator>
  <cp:lastModifiedBy>JeremyK</cp:lastModifiedBy>
  <cp:revision>102</cp:revision>
  <dcterms:created xsi:type="dcterms:W3CDTF">2014-08-04T22:04:29Z</dcterms:created>
  <dcterms:modified xsi:type="dcterms:W3CDTF">2022-03-17T19:03:35Z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CED9BDE6-FC3F-4F89-94EC-028079E84071</vt:lpwstr>
  </property>
  <property fmtid="{D5CDD505-2E9C-101B-9397-08002B2CF9AE}" pid="3" name="ArticulatePath">
    <vt:lpwstr>Presentation2</vt:lpwstr>
  </property>
</Properties>
</file>